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10"/>
  </p:notesMasterIdLst>
  <p:sldIdLst>
    <p:sldId id="294" r:id="rId2"/>
    <p:sldId id="291" r:id="rId3"/>
    <p:sldId id="288" r:id="rId4"/>
    <p:sldId id="287" r:id="rId5"/>
    <p:sldId id="275" r:id="rId6"/>
    <p:sldId id="293" r:id="rId7"/>
    <p:sldId id="289" r:id="rId8"/>
    <p:sldId id="295" r:id="rId9"/>
  </p:sldIdLst>
  <p:sldSz cx="9144000" cy="6858000" type="screen4x3"/>
  <p:notesSz cx="6858000" cy="9144000"/>
  <p:custDataLst>
    <p:tags r:id="rId11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7"/>
    <p:restoredTop sz="92458"/>
  </p:normalViewPr>
  <p:slideViewPr>
    <p:cSldViewPr>
      <p:cViewPr varScale="1">
        <p:scale>
          <a:sx n="53" d="100"/>
          <a:sy n="53" d="100"/>
        </p:scale>
        <p:origin x="1160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7" Type="http://schemas.openxmlformats.org/officeDocument/2006/relationships/image" Target="../media/image9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6" Type="http://schemas.openxmlformats.org/officeDocument/2006/relationships/image" Target="../media/image8.wmf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4" Type="http://schemas.openxmlformats.org/officeDocument/2006/relationships/image" Target="../media/image1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0D85FE-E372-4815-A704-384243ED34A1}" type="datetimeFigureOut">
              <a:rPr lang="en-US" smtClean="0"/>
              <a:pPr/>
              <a:t>2/20/22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BA602F-75E6-48B5-BCC4-F379FD99FE6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0713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7771F-2EF1-4CA2-9DE4-259D595B15F4}" type="datetimeFigureOut">
              <a:rPr lang="en-US" smtClean="0"/>
              <a:pPr/>
              <a:t>2/20/22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ACD14-54F0-454E-B7C2-2A3646C6CC9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7992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7771F-2EF1-4CA2-9DE4-259D595B15F4}" type="datetimeFigureOut">
              <a:rPr lang="en-US" smtClean="0"/>
              <a:pPr/>
              <a:t>2/20/22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ACD14-54F0-454E-B7C2-2A3646C6CC9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6799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7771F-2EF1-4CA2-9DE4-259D595B15F4}" type="datetimeFigureOut">
              <a:rPr lang="en-US" smtClean="0"/>
              <a:pPr/>
              <a:t>2/20/22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ACD14-54F0-454E-B7C2-2A3646C6CC9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8685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7771F-2EF1-4CA2-9DE4-259D595B15F4}" type="datetimeFigureOut">
              <a:rPr lang="en-US" smtClean="0"/>
              <a:pPr/>
              <a:t>2/20/22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ACD14-54F0-454E-B7C2-2A3646C6CC9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23662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7771F-2EF1-4CA2-9DE4-259D595B15F4}" type="datetimeFigureOut">
              <a:rPr lang="en-US" smtClean="0"/>
              <a:pPr/>
              <a:t>2/20/22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ACD14-54F0-454E-B7C2-2A3646C6CC9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97825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7771F-2EF1-4CA2-9DE4-259D595B15F4}" type="datetimeFigureOut">
              <a:rPr lang="en-US" smtClean="0"/>
              <a:pPr/>
              <a:t>2/20/22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ACD14-54F0-454E-B7C2-2A3646C6CC9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65447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7771F-2EF1-4CA2-9DE4-259D595B15F4}" type="datetimeFigureOut">
              <a:rPr lang="en-US" smtClean="0"/>
              <a:pPr/>
              <a:t>2/20/22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ACD14-54F0-454E-B7C2-2A3646C6CC9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76611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7771F-2EF1-4CA2-9DE4-259D595B15F4}" type="datetimeFigureOut">
              <a:rPr lang="en-US" smtClean="0"/>
              <a:pPr/>
              <a:t>2/20/22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ACD14-54F0-454E-B7C2-2A3646C6CC9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95947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7771F-2EF1-4CA2-9DE4-259D595B15F4}" type="datetimeFigureOut">
              <a:rPr lang="en-US" smtClean="0"/>
              <a:pPr/>
              <a:t>2/20/22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ACD14-54F0-454E-B7C2-2A3646C6CC9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50088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7771F-2EF1-4CA2-9DE4-259D595B15F4}" type="datetimeFigureOut">
              <a:rPr lang="en-US" smtClean="0"/>
              <a:pPr/>
              <a:t>2/20/22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ACD14-54F0-454E-B7C2-2A3646C6CC9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31986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7771F-2EF1-4CA2-9DE4-259D595B15F4}" type="datetimeFigureOut">
              <a:rPr lang="en-US" smtClean="0"/>
              <a:pPr/>
              <a:t>2/20/22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ACD14-54F0-454E-B7C2-2A3646C6CC9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44940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C7771F-2EF1-4CA2-9DE4-259D595B15F4}" type="datetimeFigureOut">
              <a:rPr lang="en-US" smtClean="0"/>
              <a:pPr/>
              <a:t>2/20/22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8ACD14-54F0-454E-B7C2-2A3646C6CC9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48555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0" i="0" u="none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audio" Target="file:////E:/MP3/Nhac%20thieu%20nhi/Thuong%20lam%20thay%20co%20oi%20-%20Jolie%20Quynh%20Anh.mp3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oleObject" Target="../embeddings/oleObject6.bin"/><Relationship Id="rId18" Type="http://schemas.openxmlformats.org/officeDocument/2006/relationships/image" Target="../media/image8.wmf"/><Relationship Id="rId3" Type="http://schemas.openxmlformats.org/officeDocument/2006/relationships/oleObject" Target="../embeddings/oleObject3.bin"/><Relationship Id="rId7" Type="http://schemas.openxmlformats.org/officeDocument/2006/relationships/image" Target="../media/image10.png"/><Relationship Id="rId12" Type="http://schemas.openxmlformats.org/officeDocument/2006/relationships/image" Target="../media/image5.wmf"/><Relationship Id="rId17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7.wmf"/><Relationship Id="rId20" Type="http://schemas.openxmlformats.org/officeDocument/2006/relationships/image" Target="../media/image9.wmf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4.bin"/><Relationship Id="rId15" Type="http://schemas.openxmlformats.org/officeDocument/2006/relationships/oleObject" Target="../embeddings/oleObject7.bin"/><Relationship Id="rId10" Type="http://schemas.openxmlformats.org/officeDocument/2006/relationships/image" Target="../media/image13.png"/><Relationship Id="rId19" Type="http://schemas.openxmlformats.org/officeDocument/2006/relationships/oleObject" Target="../embeddings/oleObject9.bin"/><Relationship Id="rId4" Type="http://schemas.openxmlformats.org/officeDocument/2006/relationships/image" Target="../media/image3.wmf"/><Relationship Id="rId9" Type="http://schemas.openxmlformats.org/officeDocument/2006/relationships/image" Target="../media/image12.png"/><Relationship Id="rId14" Type="http://schemas.openxmlformats.org/officeDocument/2006/relationships/image" Target="../media/image6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2.bin"/><Relationship Id="rId12" Type="http://schemas.openxmlformats.org/officeDocument/2006/relationships/image" Target="../media/image19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5.wmf"/><Relationship Id="rId11" Type="http://schemas.openxmlformats.org/officeDocument/2006/relationships/image" Target="../media/image18.png"/><Relationship Id="rId5" Type="http://schemas.openxmlformats.org/officeDocument/2006/relationships/oleObject" Target="../embeddings/oleObject11.bin"/><Relationship Id="rId10" Type="http://schemas.openxmlformats.org/officeDocument/2006/relationships/image" Target="../media/image17.wmf"/><Relationship Id="rId4" Type="http://schemas.openxmlformats.org/officeDocument/2006/relationships/image" Target="../media/image14.wmf"/><Relationship Id="rId9" Type="http://schemas.openxmlformats.org/officeDocument/2006/relationships/oleObject" Target="../embeddings/oleObject13.bin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wmf"/><Relationship Id="rId3" Type="http://schemas.openxmlformats.org/officeDocument/2006/relationships/image" Target="../media/image21.emf"/><Relationship Id="rId7" Type="http://schemas.openxmlformats.org/officeDocument/2006/relationships/image" Target="../media/image25.wmf"/><Relationship Id="rId2" Type="http://schemas.openxmlformats.org/officeDocument/2006/relationships/slideLayout" Target="../slideLayouts/slideLayout7.xml"/><Relationship Id="rId1" Type="http://schemas.openxmlformats.org/officeDocument/2006/relationships/audio" Target="file:////E:/MP3/Nhac%20thieu%20nhi/Thuong%20lam%20thay%20co%20oi%20-%20Jolie%20Quynh%20Anh.mp3" TargetMode="External"/><Relationship Id="rId6" Type="http://schemas.openxmlformats.org/officeDocument/2006/relationships/image" Target="../media/image24.wmf"/><Relationship Id="rId5" Type="http://schemas.openxmlformats.org/officeDocument/2006/relationships/image" Target="../media/image23.wmf"/><Relationship Id="rId4" Type="http://schemas.openxmlformats.org/officeDocument/2006/relationships/image" Target="../media/image22.jpeg"/><Relationship Id="rId9" Type="http://schemas.openxmlformats.org/officeDocument/2006/relationships/image" Target="../media/image2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4"/>
          <p:cNvSpPr>
            <a:spLocks noChangeArrowheads="1"/>
          </p:cNvSpPr>
          <p:nvPr/>
        </p:nvSpPr>
        <p:spPr bwMode="auto">
          <a:xfrm>
            <a:off x="76200" y="32518"/>
            <a:ext cx="184731" cy="4331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 sz="2215">
              <a:latin typeface="Calibri" panose="020F0502020204030204" pitchFamily="34" charset="0"/>
            </a:endParaRPr>
          </a:p>
        </p:txBody>
      </p:sp>
      <p:sp>
        <p:nvSpPr>
          <p:cNvPr id="19459" name="Rectangle 6"/>
          <p:cNvSpPr>
            <a:spLocks noChangeArrowheads="1"/>
          </p:cNvSpPr>
          <p:nvPr/>
        </p:nvSpPr>
        <p:spPr bwMode="auto">
          <a:xfrm>
            <a:off x="76200" y="32518"/>
            <a:ext cx="184731" cy="4331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 sz="2215">
              <a:latin typeface="Calibri" panose="020F0502020204030204" pitchFamily="34" charset="0"/>
            </a:endParaRPr>
          </a:p>
        </p:txBody>
      </p:sp>
      <p:sp>
        <p:nvSpPr>
          <p:cNvPr id="19460" name="Rectangle 9"/>
          <p:cNvSpPr>
            <a:spLocks noChangeArrowheads="1"/>
          </p:cNvSpPr>
          <p:nvPr/>
        </p:nvSpPr>
        <p:spPr bwMode="auto">
          <a:xfrm>
            <a:off x="76200" y="32518"/>
            <a:ext cx="184731" cy="4331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 sz="2215">
              <a:latin typeface="Calibri" panose="020F0502020204030204" pitchFamily="34" charset="0"/>
            </a:endParaRPr>
          </a:p>
        </p:txBody>
      </p:sp>
      <p:sp>
        <p:nvSpPr>
          <p:cNvPr id="19461" name="Rectangle 12"/>
          <p:cNvSpPr>
            <a:spLocks noChangeArrowheads="1"/>
          </p:cNvSpPr>
          <p:nvPr/>
        </p:nvSpPr>
        <p:spPr bwMode="auto">
          <a:xfrm>
            <a:off x="76200" y="243533"/>
            <a:ext cx="184731" cy="4331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 sz="2215">
              <a:latin typeface="Calibri" panose="020F0502020204030204" pitchFamily="34" charset="0"/>
            </a:endParaRPr>
          </a:p>
        </p:txBody>
      </p:sp>
      <p:sp>
        <p:nvSpPr>
          <p:cNvPr id="19462" name="Rectangle 15"/>
          <p:cNvSpPr>
            <a:spLocks noChangeArrowheads="1"/>
          </p:cNvSpPr>
          <p:nvPr/>
        </p:nvSpPr>
        <p:spPr bwMode="auto">
          <a:xfrm>
            <a:off x="76200" y="32518"/>
            <a:ext cx="184731" cy="4331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 sz="2215">
              <a:latin typeface="Calibri" panose="020F0502020204030204" pitchFamily="34" charset="0"/>
            </a:endParaRPr>
          </a:p>
        </p:txBody>
      </p:sp>
      <p:sp>
        <p:nvSpPr>
          <p:cNvPr id="19463" name="Rectangle 28"/>
          <p:cNvSpPr>
            <a:spLocks noChangeArrowheads="1"/>
          </p:cNvSpPr>
          <p:nvPr/>
        </p:nvSpPr>
        <p:spPr bwMode="auto">
          <a:xfrm>
            <a:off x="76200" y="32518"/>
            <a:ext cx="184731" cy="4331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 sz="2215">
              <a:latin typeface="Calibri" panose="020F0502020204030204" pitchFamily="34" charset="0"/>
            </a:endParaRPr>
          </a:p>
        </p:txBody>
      </p:sp>
      <p:sp>
        <p:nvSpPr>
          <p:cNvPr id="6" name="Thuong lam thay co oi - Jolie Quynh Anh.mp3">
            <a:hlinkClick r:id="" action="ppaction://media"/>
          </p:cNvPr>
          <p:cNvSpPr>
            <a:spLocks noRot="1" noChangeAspect="1"/>
          </p:cNvSpPr>
          <p:nvPr>
            <a:audioFile r:link="rId1"/>
          </p:nvPr>
        </p:nvSpPr>
        <p:spPr bwMode="auto">
          <a:xfrm>
            <a:off x="-669681" y="6208835"/>
            <a:ext cx="609600" cy="5627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 sz="2215">
              <a:latin typeface="Arial" panose="020B0604020202020204" pitchFamily="34" charset="0"/>
            </a:endParaRPr>
          </a:p>
        </p:txBody>
      </p:sp>
      <p:sp>
        <p:nvSpPr>
          <p:cNvPr id="3084" name="WordArt 21"/>
          <p:cNvSpPr>
            <a:spLocks noChangeArrowheads="1" noChangeShapeType="1" noTextEdit="1"/>
          </p:cNvSpPr>
          <p:nvPr/>
        </p:nvSpPr>
        <p:spPr bwMode="auto">
          <a:xfrm>
            <a:off x="2247900" y="785446"/>
            <a:ext cx="4648200" cy="1031631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323" b="1" kern="1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cs typeface="Times New Roman" panose="02020603050405020304" pitchFamily="18" charset="0"/>
              </a:rPr>
              <a:t>TOÁN</a:t>
            </a:r>
          </a:p>
        </p:txBody>
      </p:sp>
      <p:sp>
        <p:nvSpPr>
          <p:cNvPr id="3085" name="WordArt 23"/>
          <p:cNvSpPr>
            <a:spLocks noChangeArrowheads="1" noChangeShapeType="1" noTextEdit="1"/>
          </p:cNvSpPr>
          <p:nvPr/>
        </p:nvSpPr>
        <p:spPr bwMode="auto">
          <a:xfrm>
            <a:off x="685800" y="2373923"/>
            <a:ext cx="8077200" cy="18991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323" b="1" kern="1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cs typeface="Times New Roman" panose="02020603050405020304" pitchFamily="18" charset="0"/>
              </a:rPr>
              <a:t>LUYỆN TẬP CHUNG</a:t>
            </a:r>
          </a:p>
        </p:txBody>
      </p:sp>
      <p:sp>
        <p:nvSpPr>
          <p:cNvPr id="11" name="WordArt 21"/>
          <p:cNvSpPr>
            <a:spLocks noChangeArrowheads="1" noChangeShapeType="1" noTextEdit="1"/>
          </p:cNvSpPr>
          <p:nvPr/>
        </p:nvSpPr>
        <p:spPr bwMode="auto">
          <a:xfrm>
            <a:off x="1580383" y="4758485"/>
            <a:ext cx="6664025" cy="14503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323" b="1" kern="10" dirty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cs typeface="Times New Roman" panose="02020603050405020304" pitchFamily="18" charset="0"/>
              </a:rPr>
              <a:t>(SGK – </a:t>
            </a:r>
            <a:r>
              <a:rPr lang="en-US" sz="3323" b="1" kern="10" dirty="0" err="1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cs typeface="Times New Roman" panose="02020603050405020304" pitchFamily="18" charset="0"/>
              </a:rPr>
              <a:t>trang</a:t>
            </a:r>
            <a:r>
              <a:rPr lang="en-US" sz="3323" b="1" kern="10" dirty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cs typeface="Times New Roman" panose="02020603050405020304" pitchFamily="18" charset="0"/>
              </a:rPr>
              <a:t> 123-124)</a:t>
            </a:r>
          </a:p>
        </p:txBody>
      </p:sp>
    </p:spTree>
    <p:extLst>
      <p:ext uri="{BB962C8B-B14F-4D97-AF65-F5344CB8AC3E}">
        <p14:creationId xmlns:p14="http://schemas.microsoft.com/office/powerpoint/2010/main" val="351613213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3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20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81427" y="1484784"/>
            <a:ext cx="8886417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/>
              <a:t>1. </a:t>
            </a:r>
            <a:r>
              <a:rPr lang="vi-VN" sz="3000" dirty="0"/>
              <a:t>Tìm chữ số thích hợp để viết vào ô trống, sao cho:</a:t>
            </a:r>
          </a:p>
          <a:p>
            <a:pPr marL="514350" indent="-514350">
              <a:buAutoNum type="alphaLcParenR"/>
            </a:pPr>
            <a:r>
              <a:rPr lang="vi-VN" sz="3000" dirty="0"/>
              <a:t>75... chia hết cho 2 nhưng không chia hết cho 5.</a:t>
            </a:r>
            <a:endParaRPr lang="en-US" sz="3000" dirty="0"/>
          </a:p>
          <a:p>
            <a:endParaRPr lang="vi-VN" sz="3000" dirty="0"/>
          </a:p>
          <a:p>
            <a:r>
              <a:rPr lang="vi-VN" sz="3000" dirty="0"/>
              <a:t>b) 75... </a:t>
            </a:r>
            <a:r>
              <a:rPr lang="en-US" sz="3000" dirty="0"/>
              <a:t> </a:t>
            </a:r>
            <a:r>
              <a:rPr lang="vi-VN" sz="3000" dirty="0"/>
              <a:t>chia hết cho 2 và chia hết cho 5.</a:t>
            </a:r>
            <a:endParaRPr lang="en-US" sz="3000" dirty="0"/>
          </a:p>
          <a:p>
            <a:endParaRPr lang="vi-VN" sz="3000" dirty="0"/>
          </a:p>
          <a:p>
            <a:r>
              <a:rPr lang="vi-VN" sz="3000" dirty="0"/>
              <a:t>Số vừa tìm được có chia hết cho 3 không?</a:t>
            </a:r>
            <a:endParaRPr lang="en-US" sz="3000" dirty="0"/>
          </a:p>
          <a:p>
            <a:endParaRPr lang="vi-VN" sz="3000" dirty="0"/>
          </a:p>
          <a:p>
            <a:r>
              <a:rPr lang="vi-VN" sz="3000" dirty="0"/>
              <a:t>c) 75... </a:t>
            </a:r>
            <a:r>
              <a:rPr lang="en-US" sz="3000" dirty="0"/>
              <a:t>  </a:t>
            </a:r>
            <a:r>
              <a:rPr lang="vi-VN" sz="3000" dirty="0"/>
              <a:t>chia hết cho 9.</a:t>
            </a:r>
            <a:endParaRPr lang="en-US" sz="3000" dirty="0"/>
          </a:p>
          <a:p>
            <a:endParaRPr lang="vi-VN" sz="3000" dirty="0"/>
          </a:p>
          <a:p>
            <a:r>
              <a:rPr lang="vi-VN" sz="3000" dirty="0"/>
              <a:t>Số vừa tìm được có chia hết cho 2 và 3 không?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7600B47-22A2-42BD-9BEC-3E7E7F69EC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9592" y="2801570"/>
            <a:ext cx="217963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4, 6, 8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9EF2E8A-A8A4-44A0-AD66-68BE71227E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86720" y="3324790"/>
            <a:ext cx="403225" cy="5238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E086F8C-ED83-423A-94E6-4ECDF118AE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40352" y="4293096"/>
            <a:ext cx="6858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endParaRPr lang="en-US" alt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B3615E0-A350-4E20-8D2F-47F86D9AC7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65109" y="5157192"/>
            <a:ext cx="403225" cy="5238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1D64E14-5B11-4501-A3F2-82CD68981E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50362" y="6075531"/>
            <a:ext cx="6858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endParaRPr lang="en-US" alt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186720" y="2350427"/>
            <a:ext cx="404129" cy="539767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endParaRPr lang="en-US" sz="2800" dirty="0"/>
          </a:p>
        </p:txBody>
      </p:sp>
      <p:sp>
        <p:nvSpPr>
          <p:cNvPr id="12" name="Rectangle 11"/>
          <p:cNvSpPr/>
          <p:nvPr/>
        </p:nvSpPr>
        <p:spPr>
          <a:xfrm>
            <a:off x="1186720" y="2346180"/>
            <a:ext cx="404129" cy="539767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sz="2800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9EF2E8A-A8A4-44A0-AD66-68BE71227E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86719" y="3324790"/>
            <a:ext cx="403225" cy="523875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  <a:miter lim="800000"/>
            <a:headEnd/>
            <a:tailEnd/>
          </a:ln>
          <a:extLst/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B3615E0-A350-4E20-8D2F-47F86D9AC7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65109" y="5157191"/>
            <a:ext cx="403225" cy="523875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  <a:miter lim="800000"/>
            <a:headEnd/>
            <a:tailEnd/>
          </a:ln>
          <a:ex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40134996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10" grpId="0"/>
      <p:bldP spid="12" grpId="0" animBg="1"/>
      <p:bldP spid="13" grpId="0" animBg="1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E66A5FD0-BF10-41DE-816E-E219F049F3AA}"/>
              </a:ext>
            </a:extLst>
          </p:cNvPr>
          <p:cNvSpPr txBox="1"/>
          <p:nvPr/>
        </p:nvSpPr>
        <p:spPr>
          <a:xfrm>
            <a:off x="227747" y="2262149"/>
            <a:ext cx="8280920" cy="43396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fr-FR" sz="2800" i="0" dirty="0" err="1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Tổng</a:t>
            </a:r>
            <a:r>
              <a:rPr lang="fr-FR" sz="2800" i="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800" i="0" dirty="0" err="1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số</a:t>
            </a:r>
            <a:r>
              <a:rPr lang="fr-FR" sz="2800" i="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800" i="0" dirty="0" err="1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học</a:t>
            </a:r>
            <a:r>
              <a:rPr lang="fr-FR" sz="2800" i="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800" i="0" dirty="0" err="1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sinh</a:t>
            </a:r>
            <a:r>
              <a:rPr lang="fr-FR" sz="2800" i="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800" i="0" dirty="0" err="1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của</a:t>
            </a:r>
            <a:r>
              <a:rPr lang="fr-FR" sz="2800" i="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800" i="0" dirty="0" err="1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cả</a:t>
            </a:r>
            <a:r>
              <a:rPr lang="fr-FR" sz="2800" i="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800" i="0" dirty="0" err="1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lớp</a:t>
            </a:r>
            <a:r>
              <a:rPr lang="fr-FR" sz="2800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là: </a:t>
            </a:r>
            <a:endParaRPr lang="en-US" sz="2800" i="1" dirty="0">
              <a:solidFill>
                <a:srgbClr val="0070C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fr-FR" sz="280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14 + 17 = 31 (</a:t>
            </a:r>
            <a:r>
              <a:rPr lang="fr-FR" sz="2800" dirty="0" err="1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fr-FR" sz="280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800" dirty="0" err="1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fr-FR" sz="280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>
              <a:lnSpc>
                <a:spcPct val="150000"/>
              </a:lnSpc>
            </a:pPr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a, </a:t>
            </a:r>
            <a:r>
              <a:rPr lang="en-US" sz="28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trai</a:t>
            </a:r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</a:t>
            </a:r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>
              <a:lnSpc>
                <a:spcPct val="150000"/>
              </a:lnSpc>
            </a:pPr>
            <a:endParaRPr lang="en-US" sz="16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b, </a:t>
            </a:r>
            <a:r>
              <a:rPr lang="en-US" sz="28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gái</a:t>
            </a:r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</a:t>
            </a:r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</p:txBody>
      </p:sp>
      <p:sp>
        <p:nvSpPr>
          <p:cNvPr id="11" name="Rectangle 2">
            <a:extLst>
              <a:ext uri="{FF2B5EF4-FFF2-40B4-BE49-F238E27FC236}">
                <a16:creationId xmlns:a16="http://schemas.microsoft.com/office/drawing/2014/main" id="{AA564B68-666F-4070-BFAA-0539CFEED0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2" name="Object 11">
            <a:extLst>
              <a:ext uri="{FF2B5EF4-FFF2-40B4-BE49-F238E27FC236}">
                <a16:creationId xmlns:a16="http://schemas.microsoft.com/office/drawing/2014/main" id="{3DDF3DC5-518A-46F6-8BC4-BA23BEC3577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04474909"/>
              </p:ext>
            </p:extLst>
          </p:nvPr>
        </p:nvGraphicFramePr>
        <p:xfrm>
          <a:off x="2483768" y="4221088"/>
          <a:ext cx="431800" cy="906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6" r:id="rId3" imgW="203112" imgH="393529" progId="Equation.DSMT4">
                  <p:embed/>
                </p:oleObj>
              </mc:Choice>
              <mc:Fallback>
                <p:oleObj r:id="rId3" imgW="203112" imgH="393529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83768" y="4221088"/>
                        <a:ext cx="431800" cy="90646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Rectangle 4">
            <a:extLst>
              <a:ext uri="{FF2B5EF4-FFF2-40B4-BE49-F238E27FC236}">
                <a16:creationId xmlns:a16="http://schemas.microsoft.com/office/drawing/2014/main" id="{890F63EA-96AD-4D4E-B3C0-82D6481BFC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4" name="Object 13">
            <a:extLst>
              <a:ext uri="{FF2B5EF4-FFF2-40B4-BE49-F238E27FC236}">
                <a16:creationId xmlns:a16="http://schemas.microsoft.com/office/drawing/2014/main" id="{4DC43F9D-B20F-4D4A-8723-E4298A5891E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73300720"/>
              </p:ext>
            </p:extLst>
          </p:nvPr>
        </p:nvGraphicFramePr>
        <p:xfrm>
          <a:off x="1763688" y="5805264"/>
          <a:ext cx="576064" cy="9358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7" r:id="rId5" imgW="203112" imgH="393529" progId="Equation.DSMT4">
                  <p:embed/>
                </p:oleObj>
              </mc:Choice>
              <mc:Fallback>
                <p:oleObj r:id="rId5" imgW="203112" imgH="393529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3688" y="5805264"/>
                        <a:ext cx="576064" cy="93588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0" y="44026"/>
            <a:ext cx="8736415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2. </a:t>
            </a:r>
            <a:r>
              <a:rPr lang="en-US" sz="2800" dirty="0" err="1"/>
              <a:t>Một</a:t>
            </a:r>
            <a:r>
              <a:rPr lang="en-US" sz="2800" dirty="0"/>
              <a:t> </a:t>
            </a:r>
            <a:r>
              <a:rPr lang="en-US" sz="2800" dirty="0" err="1"/>
              <a:t>lớp</a:t>
            </a:r>
            <a:r>
              <a:rPr lang="en-US" sz="2800" dirty="0"/>
              <a:t> </a:t>
            </a:r>
            <a:r>
              <a:rPr lang="en-US" sz="2800" dirty="0" err="1"/>
              <a:t>có</a:t>
            </a:r>
            <a:r>
              <a:rPr lang="en-US" sz="2800" dirty="0"/>
              <a:t> 14 </a:t>
            </a:r>
            <a:r>
              <a:rPr lang="en-US" sz="2800" dirty="0" err="1"/>
              <a:t>học</a:t>
            </a:r>
            <a:r>
              <a:rPr lang="en-US" sz="2800" dirty="0"/>
              <a:t> </a:t>
            </a:r>
            <a:r>
              <a:rPr lang="en-US" sz="2800" dirty="0" err="1"/>
              <a:t>sinh</a:t>
            </a:r>
            <a:r>
              <a:rPr lang="en-US" sz="2800" dirty="0"/>
              <a:t> </a:t>
            </a:r>
            <a:r>
              <a:rPr lang="en-US" sz="2800" dirty="0" err="1"/>
              <a:t>trai</a:t>
            </a:r>
            <a:r>
              <a:rPr lang="en-US" sz="2800" dirty="0"/>
              <a:t> </a:t>
            </a:r>
            <a:r>
              <a:rPr lang="en-US" sz="2800" dirty="0" err="1"/>
              <a:t>và</a:t>
            </a:r>
            <a:r>
              <a:rPr lang="en-US" sz="2800" dirty="0"/>
              <a:t> 17 </a:t>
            </a:r>
            <a:r>
              <a:rPr lang="en-US" sz="2800" dirty="0" err="1"/>
              <a:t>học</a:t>
            </a:r>
            <a:r>
              <a:rPr lang="en-US" sz="2800" dirty="0"/>
              <a:t> </a:t>
            </a:r>
            <a:r>
              <a:rPr lang="en-US" sz="2800" dirty="0" err="1"/>
              <a:t>sinh</a:t>
            </a:r>
            <a:r>
              <a:rPr lang="en-US" sz="2800" dirty="0"/>
              <a:t> </a:t>
            </a:r>
            <a:r>
              <a:rPr lang="en-US" sz="2800" dirty="0" err="1"/>
              <a:t>gái</a:t>
            </a:r>
            <a:r>
              <a:rPr lang="en-US" sz="2800" dirty="0"/>
              <a:t>.</a:t>
            </a:r>
          </a:p>
          <a:p>
            <a:r>
              <a:rPr lang="en-US" sz="2800" dirty="0"/>
              <a:t>a) </a:t>
            </a:r>
            <a:r>
              <a:rPr lang="en-US" sz="2800" dirty="0" err="1"/>
              <a:t>Viết</a:t>
            </a:r>
            <a:r>
              <a:rPr lang="en-US" sz="2800" dirty="0"/>
              <a:t> </a:t>
            </a:r>
            <a:r>
              <a:rPr lang="en-US" sz="2800" dirty="0" err="1"/>
              <a:t>phân</a:t>
            </a:r>
            <a:r>
              <a:rPr lang="en-US" sz="2800" dirty="0"/>
              <a:t> </a:t>
            </a:r>
            <a:r>
              <a:rPr lang="en-US" sz="2800" dirty="0" err="1"/>
              <a:t>số</a:t>
            </a:r>
            <a:r>
              <a:rPr lang="en-US" sz="2800" dirty="0"/>
              <a:t> </a:t>
            </a:r>
            <a:r>
              <a:rPr lang="en-US" sz="2800" dirty="0" err="1"/>
              <a:t>chỉ</a:t>
            </a:r>
            <a:r>
              <a:rPr lang="en-US" sz="2800" dirty="0"/>
              <a:t> </a:t>
            </a:r>
            <a:r>
              <a:rPr lang="en-US" sz="2800" dirty="0" err="1"/>
              <a:t>phần</a:t>
            </a:r>
            <a:r>
              <a:rPr lang="en-US" sz="2800" dirty="0"/>
              <a:t> </a:t>
            </a:r>
            <a:r>
              <a:rPr lang="en-US" sz="2800" dirty="0" err="1"/>
              <a:t>học</a:t>
            </a:r>
            <a:r>
              <a:rPr lang="en-US" sz="2800" dirty="0"/>
              <a:t> </a:t>
            </a:r>
            <a:r>
              <a:rPr lang="en-US" sz="2800" dirty="0" err="1"/>
              <a:t>sinh</a:t>
            </a:r>
            <a:r>
              <a:rPr lang="en-US" sz="2800" dirty="0"/>
              <a:t> </a:t>
            </a:r>
            <a:r>
              <a:rPr lang="en-US" sz="2800" dirty="0" err="1"/>
              <a:t>trai</a:t>
            </a:r>
            <a:r>
              <a:rPr lang="en-US" sz="2800" dirty="0"/>
              <a:t> </a:t>
            </a:r>
            <a:r>
              <a:rPr lang="en-US" sz="2800" dirty="0" err="1"/>
              <a:t>trong</a:t>
            </a:r>
            <a:r>
              <a:rPr lang="en-US" sz="2800" dirty="0"/>
              <a:t> </a:t>
            </a:r>
            <a:r>
              <a:rPr lang="en-US" sz="2800" dirty="0" err="1"/>
              <a:t>số</a:t>
            </a:r>
            <a:r>
              <a:rPr lang="en-US" sz="2800" dirty="0"/>
              <a:t> </a:t>
            </a:r>
            <a:r>
              <a:rPr lang="en-US" sz="2800" dirty="0" err="1"/>
              <a:t>học</a:t>
            </a:r>
            <a:r>
              <a:rPr lang="en-US" sz="2800" dirty="0"/>
              <a:t> </a:t>
            </a:r>
            <a:r>
              <a:rPr lang="en-US" sz="2800" dirty="0" err="1"/>
              <a:t>sinh</a:t>
            </a:r>
            <a:r>
              <a:rPr lang="en-US" sz="2800" dirty="0"/>
              <a:t> </a:t>
            </a:r>
            <a:r>
              <a:rPr lang="en-US" sz="2800" dirty="0" err="1"/>
              <a:t>của</a:t>
            </a:r>
            <a:r>
              <a:rPr lang="en-US" sz="2800" dirty="0"/>
              <a:t> </a:t>
            </a:r>
            <a:r>
              <a:rPr lang="en-US" sz="2800" dirty="0" err="1"/>
              <a:t>cả</a:t>
            </a:r>
            <a:r>
              <a:rPr lang="en-US" sz="2800" dirty="0"/>
              <a:t> </a:t>
            </a:r>
            <a:r>
              <a:rPr lang="en-US" sz="2800" dirty="0" err="1"/>
              <a:t>lớp</a:t>
            </a:r>
            <a:r>
              <a:rPr lang="en-US" sz="2800" dirty="0"/>
              <a:t> </a:t>
            </a:r>
            <a:r>
              <a:rPr lang="en-US" sz="2800" dirty="0" err="1"/>
              <a:t>học</a:t>
            </a:r>
            <a:r>
              <a:rPr lang="en-US" sz="2800" dirty="0"/>
              <a:t> </a:t>
            </a:r>
            <a:r>
              <a:rPr lang="en-US" sz="2800" dirty="0" err="1"/>
              <a:t>đó</a:t>
            </a:r>
            <a:r>
              <a:rPr lang="en-US" sz="2800" dirty="0"/>
              <a:t>.</a:t>
            </a:r>
          </a:p>
          <a:p>
            <a:r>
              <a:rPr lang="en-US" sz="2800" dirty="0"/>
              <a:t>b) </a:t>
            </a:r>
            <a:r>
              <a:rPr lang="en-US" sz="2800" dirty="0" err="1"/>
              <a:t>Viết</a:t>
            </a:r>
            <a:r>
              <a:rPr lang="en-US" sz="2800" dirty="0"/>
              <a:t> </a:t>
            </a:r>
            <a:r>
              <a:rPr lang="en-US" sz="2800" dirty="0" err="1"/>
              <a:t>phân</a:t>
            </a:r>
            <a:r>
              <a:rPr lang="en-US" sz="2800" dirty="0"/>
              <a:t> </a:t>
            </a:r>
            <a:r>
              <a:rPr lang="en-US" sz="2800" dirty="0" err="1"/>
              <a:t>số</a:t>
            </a:r>
            <a:r>
              <a:rPr lang="en-US" sz="2800" dirty="0"/>
              <a:t> </a:t>
            </a:r>
            <a:r>
              <a:rPr lang="en-US" sz="2800" dirty="0" err="1"/>
              <a:t>chỉ</a:t>
            </a:r>
            <a:r>
              <a:rPr lang="en-US" sz="2800" dirty="0"/>
              <a:t> </a:t>
            </a:r>
            <a:r>
              <a:rPr lang="en-US" sz="2800" dirty="0" err="1"/>
              <a:t>phần</a:t>
            </a:r>
            <a:r>
              <a:rPr lang="en-US" sz="2800" dirty="0"/>
              <a:t> </a:t>
            </a:r>
            <a:r>
              <a:rPr lang="en-US" sz="2800" dirty="0" err="1"/>
              <a:t>học</a:t>
            </a:r>
            <a:r>
              <a:rPr lang="en-US" sz="2800" dirty="0"/>
              <a:t> </a:t>
            </a:r>
            <a:r>
              <a:rPr lang="en-US" sz="2800" dirty="0" err="1"/>
              <a:t>sinh</a:t>
            </a:r>
            <a:r>
              <a:rPr lang="en-US" sz="2800" dirty="0"/>
              <a:t> </a:t>
            </a:r>
            <a:r>
              <a:rPr lang="en-US" sz="2800" dirty="0" err="1"/>
              <a:t>gái</a:t>
            </a:r>
            <a:r>
              <a:rPr lang="en-US" sz="2800" dirty="0"/>
              <a:t> </a:t>
            </a:r>
            <a:r>
              <a:rPr lang="en-US" sz="2800" dirty="0" err="1"/>
              <a:t>trong</a:t>
            </a:r>
            <a:r>
              <a:rPr lang="en-US" sz="2800" dirty="0"/>
              <a:t> </a:t>
            </a:r>
            <a:r>
              <a:rPr lang="en-US" sz="2800" dirty="0" err="1"/>
              <a:t>số</a:t>
            </a:r>
            <a:r>
              <a:rPr lang="en-US" sz="2800" dirty="0"/>
              <a:t> </a:t>
            </a:r>
            <a:r>
              <a:rPr lang="en-US" sz="2800" dirty="0" err="1"/>
              <a:t>học</a:t>
            </a:r>
            <a:r>
              <a:rPr lang="en-US" sz="2800" dirty="0"/>
              <a:t> </a:t>
            </a:r>
            <a:r>
              <a:rPr lang="en-US" sz="2800" dirty="0" err="1"/>
              <a:t>sinh</a:t>
            </a:r>
            <a:r>
              <a:rPr lang="en-US" sz="2800" dirty="0"/>
              <a:t> </a:t>
            </a:r>
            <a:r>
              <a:rPr lang="en-US" sz="2800" dirty="0" err="1"/>
              <a:t>của</a:t>
            </a:r>
            <a:r>
              <a:rPr lang="en-US" sz="2800" dirty="0"/>
              <a:t> </a:t>
            </a:r>
            <a:r>
              <a:rPr lang="en-US" sz="2800" dirty="0" err="1"/>
              <a:t>cả</a:t>
            </a:r>
            <a:r>
              <a:rPr lang="en-US" sz="2800" dirty="0"/>
              <a:t> </a:t>
            </a:r>
            <a:r>
              <a:rPr lang="en-US" sz="2800" dirty="0" err="1"/>
              <a:t>lớp</a:t>
            </a:r>
            <a:r>
              <a:rPr lang="en-US" sz="2800" dirty="0"/>
              <a:t> </a:t>
            </a:r>
            <a:r>
              <a:rPr lang="en-US" sz="2800" dirty="0" err="1"/>
              <a:t>học</a:t>
            </a:r>
            <a:r>
              <a:rPr lang="en-US" sz="2800" dirty="0"/>
              <a:t> </a:t>
            </a:r>
            <a:r>
              <a:rPr lang="en-US" sz="2800" dirty="0" err="1"/>
              <a:t>đó</a:t>
            </a:r>
            <a:r>
              <a:rPr lang="en-US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28670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B80BBC1C-6752-48A0-BF63-C45E3079BAD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83757692"/>
              </p:ext>
            </p:extLst>
          </p:nvPr>
        </p:nvGraphicFramePr>
        <p:xfrm>
          <a:off x="4118347" y="5639476"/>
          <a:ext cx="395473" cy="11073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4" r:id="rId3" imgW="139639" imgH="393529" progId="Equation.DSMT4">
                  <p:embed/>
                </p:oleObj>
              </mc:Choice>
              <mc:Fallback>
                <p:oleObj r:id="rId3" imgW="139639" imgH="393529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8347" y="5639476"/>
                        <a:ext cx="395473" cy="110732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9293DF27-B574-438F-8098-0E5E44391E4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87366895"/>
              </p:ext>
            </p:extLst>
          </p:nvPr>
        </p:nvGraphicFramePr>
        <p:xfrm>
          <a:off x="5380182" y="5639476"/>
          <a:ext cx="1565066" cy="11073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5" r:id="rId5" imgW="469696" imgH="393529" progId="Equation.DSMT4">
                  <p:embed/>
                </p:oleObj>
              </mc:Choice>
              <mc:Fallback>
                <p:oleObj r:id="rId5" imgW="469696" imgH="393529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80182" y="5639476"/>
                        <a:ext cx="1565066" cy="110732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4">
            <a:extLst>
              <a:ext uri="{FF2B5EF4-FFF2-40B4-BE49-F238E27FC236}">
                <a16:creationId xmlns:a16="http://schemas.microsoft.com/office/drawing/2014/main" id="{19F980C1-2187-40EF-BFD1-523321ACA2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1040" y="2300871"/>
            <a:ext cx="5093061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altLang="en-US" sz="2800" b="0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Rút gọn các phân số đã cho, ta có:</a:t>
            </a:r>
            <a:endParaRPr kumimoji="0" lang="en-US" altLang="en-US" sz="2800" b="0" i="0" u="none" strike="noStrike" cap="none" normalizeH="0" baseline="0" dirty="0">
              <a:ln>
                <a:noFill/>
              </a:ln>
              <a:solidFill>
                <a:srgbClr val="0070C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2800" b="0" i="0" u="none" strike="noStrike" cap="none" normalizeH="0" baseline="0" dirty="0">
              <a:ln>
                <a:noFill/>
              </a:ln>
              <a:solidFill>
                <a:srgbClr val="0070C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ctangle 5">
            <a:extLst>
              <a:ext uri="{FF2B5EF4-FFF2-40B4-BE49-F238E27FC236}">
                <a16:creationId xmlns:a16="http://schemas.microsoft.com/office/drawing/2014/main" id="{7254E7E6-434A-43FF-81EA-E09D39211E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7218" y="5823532"/>
            <a:ext cx="3421129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en-US" sz="2800" b="0" i="0" u="none" strike="noStrike" cap="none" normalizeH="0" baseline="0" dirty="0" err="1">
                <a:ln>
                  <a:noFill/>
                </a:ln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Vậy</a:t>
            </a:r>
            <a:r>
              <a:rPr kumimoji="0" lang="fr-FR" altLang="en-US" sz="2800" b="0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fr-FR" altLang="en-US" sz="2800" b="0" i="0" u="none" strike="noStrike" cap="none" normalizeH="0" baseline="0" dirty="0" err="1">
                <a:ln>
                  <a:noFill/>
                </a:ln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kumimoji="0" lang="fr-FR" altLang="en-US" sz="2800" b="0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fr-FR" altLang="en-US" sz="2800" b="0" i="0" u="none" strike="noStrike" cap="none" normalizeH="0" baseline="0" dirty="0" err="1">
                <a:ln>
                  <a:noFill/>
                </a:ln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kumimoji="0" lang="fr-FR" altLang="en-US" sz="2800" b="0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fr-FR" altLang="en-US" sz="2800" b="0" i="0" u="none" strike="noStrike" cap="none" normalizeH="0" baseline="0" dirty="0" err="1">
                <a:ln>
                  <a:noFill/>
                </a:ln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kumimoji="0" lang="fr-FR" altLang="en-US" sz="2800" b="0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fr-FR" altLang="en-US" sz="2800" b="0" i="0" u="none" strike="noStrike" cap="none" normalizeH="0" baseline="0" dirty="0" err="1">
                <a:ln>
                  <a:noFill/>
                </a:ln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kumimoji="0" lang="fr-FR" altLang="en-US" sz="2800" b="0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kumimoji="0" lang="fr-FR" altLang="en-US" sz="2800" b="0" i="0" u="none" strike="noStrike" cap="none" normalizeH="0" baseline="0" dirty="0">
              <a:ln>
                <a:noFill/>
              </a:ln>
              <a:solidFill>
                <a:srgbClr val="0070C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Rectangle 5">
            <a:extLst>
              <a:ext uri="{FF2B5EF4-FFF2-40B4-BE49-F238E27FC236}">
                <a16:creationId xmlns:a16="http://schemas.microsoft.com/office/drawing/2014/main" id="{6191EBDC-569D-44F0-BE87-50B9A93A42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34950" y="5872329"/>
            <a:ext cx="67618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en-US" sz="2800" b="0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endParaRPr kumimoji="0" lang="fr-FR" altLang="en-US" sz="2800" b="0" i="0" u="none" strike="noStrike" cap="none" normalizeH="0" baseline="0" dirty="0">
              <a:ln>
                <a:noFill/>
              </a:ln>
              <a:solidFill>
                <a:srgbClr val="0070C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02E3F00D-C71F-4608-8201-BC3E8095B7AD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59982" y="2963738"/>
            <a:ext cx="2895600" cy="1257300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C69501B9-6314-45BC-A77D-DF4257572245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513820" y="2963738"/>
            <a:ext cx="2790825" cy="1114425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7389D770-0F47-4E0B-91BF-C9786BCE5727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945694" y="4277683"/>
            <a:ext cx="2924175" cy="1123950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A4353A86-2365-4E35-B950-BA52FFEE551D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359425" y="4267713"/>
            <a:ext cx="2819400" cy="1123950"/>
          </a:xfrm>
          <a:prstGeom prst="rect">
            <a:avLst/>
          </a:prstGeom>
        </p:spPr>
      </p:pic>
      <p:sp>
        <p:nvSpPr>
          <p:cNvPr id="7" name="Rectangle 29"/>
          <p:cNvSpPr>
            <a:spLocks noChangeArrowheads="1"/>
          </p:cNvSpPr>
          <p:nvPr/>
        </p:nvSpPr>
        <p:spPr bwMode="auto">
          <a:xfrm>
            <a:off x="74258" y="92703"/>
            <a:ext cx="9394286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cs typeface="Arial" panose="020B0604020202020204" pitchFamily="34" charset="0"/>
              </a:rPr>
              <a:t>3.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cs typeface="Arial" panose="020B0604020202020204" pitchFamily="34" charset="0"/>
              </a:rPr>
              <a:t>Trong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cs typeface="Arial" panose="020B0604020202020204" pitchFamily="34" charset="0"/>
              </a:rPr>
              <a:t>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cs typeface="Arial" panose="020B0604020202020204" pitchFamily="34" charset="0"/>
              </a:rPr>
              <a:t>các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cs typeface="Arial" panose="020B0604020202020204" pitchFamily="34" charset="0"/>
              </a:rPr>
              <a:t>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cs typeface="Arial" panose="020B0604020202020204" pitchFamily="34" charset="0"/>
              </a:rPr>
              <a:t>phân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cs typeface="Arial" panose="020B0604020202020204" pitchFamily="34" charset="0"/>
              </a:rPr>
              <a:t>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cs typeface="Arial" panose="020B0604020202020204" pitchFamily="34" charset="0"/>
              </a:rPr>
              <a:t>số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cs typeface="Arial" panose="020B0604020202020204" pitchFamily="34" charset="0"/>
              </a:rPr>
              <a:t>:</a:t>
            </a:r>
            <a:endParaRPr kumimoji="0" lang="en-US" alt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cs typeface="Arial" panose="020B0604020202020204" pitchFamily="34" charset="0"/>
              </a:rPr>
              <a:t>Trong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cs typeface="Arial" panose="020B0604020202020204" pitchFamily="34" charset="0"/>
              </a:rPr>
              <a:t>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cs typeface="Arial" panose="020B0604020202020204" pitchFamily="34" charset="0"/>
              </a:rPr>
              <a:t>các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cs typeface="Arial" panose="020B0604020202020204" pitchFamily="34" charset="0"/>
              </a:rPr>
              <a:t>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cs typeface="Arial" panose="020B0604020202020204" pitchFamily="34" charset="0"/>
              </a:rPr>
              <a:t>phân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cs typeface="Arial" panose="020B0604020202020204" pitchFamily="34" charset="0"/>
              </a:rPr>
              <a:t>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cs typeface="Arial" panose="020B0604020202020204" pitchFamily="34" charset="0"/>
              </a:rPr>
              <a:t>số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cs typeface="Arial" panose="020B0604020202020204" pitchFamily="34" charset="0"/>
              </a:rPr>
              <a:t>                    </a:t>
            </a:r>
            <a:r>
              <a:rPr kumimoji="0" lang="en-US" altLang="en-US" sz="28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cs typeface="Arial" panose="020B0604020202020204" pitchFamily="34" charset="0"/>
              </a:rPr>
              <a:t>               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cs typeface="Arial" panose="020B0604020202020204" pitchFamily="34" charset="0"/>
              </a:rPr>
              <a:t>phân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cs typeface="Arial" panose="020B0604020202020204" pitchFamily="34" charset="0"/>
              </a:rPr>
              <a:t>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cs typeface="Arial" panose="020B0604020202020204" pitchFamily="34" charset="0"/>
              </a:rPr>
              <a:t>số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cs typeface="Arial" panose="020B0604020202020204" pitchFamily="34" charset="0"/>
              </a:rPr>
              <a:t>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cs typeface="Arial" panose="020B0604020202020204" pitchFamily="34" charset="0"/>
              </a:rPr>
              <a:t>nào</a:t>
            </a:r>
            <a:endParaRPr kumimoji="0" lang="en-US" alt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anose="020B060402020202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2800" dirty="0">
              <a:cs typeface="Arial" panose="020B060402020202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cs typeface="Arial" panose="020B0604020202020204" pitchFamily="34" charset="0"/>
              </a:rPr>
              <a:t>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cs typeface="Arial" panose="020B0604020202020204" pitchFamily="34" charset="0"/>
              </a:rPr>
              <a:t>bằng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cs typeface="Arial" panose="020B0604020202020204" pitchFamily="34" charset="0"/>
              </a:rPr>
              <a:t>      ?</a:t>
            </a:r>
          </a:p>
        </p:txBody>
      </p:sp>
      <p:sp>
        <p:nvSpPr>
          <p:cNvPr id="12" name="AutoShape 30" descr="\dfrac{20}{36}; \;\dfrac{15}{18} ; \;\dfrac{45}{25}; \;\dfrac{35}{63}"/>
          <p:cNvSpPr>
            <a:spLocks noChangeAspect="1" noChangeArrowheads="1"/>
          </p:cNvSpPr>
          <p:nvPr/>
        </p:nvSpPr>
        <p:spPr bwMode="auto">
          <a:xfrm>
            <a:off x="1405406" y="618024"/>
            <a:ext cx="1343025" cy="390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AutoShape 31" descr="\dfrac{5}{9}"/>
          <p:cNvSpPr>
            <a:spLocks noChangeAspect="1" noChangeArrowheads="1"/>
          </p:cNvSpPr>
          <p:nvPr/>
        </p:nvSpPr>
        <p:spPr bwMode="auto">
          <a:xfrm>
            <a:off x="2832568" y="618024"/>
            <a:ext cx="152400" cy="390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aphicFrame>
        <p:nvGraphicFramePr>
          <p:cNvPr id="22" name="Object 90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88649120"/>
              </p:ext>
            </p:extLst>
          </p:nvPr>
        </p:nvGraphicFramePr>
        <p:xfrm>
          <a:off x="3306467" y="546100"/>
          <a:ext cx="773112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6" name="Equation" r:id="rId11" imgW="279360" imgH="393480" progId="Equation.3">
                  <p:embed/>
                </p:oleObj>
              </mc:Choice>
              <mc:Fallback>
                <p:oleObj name="Equation" r:id="rId11" imgW="279360" imgH="393480" progId="Equation.3">
                  <p:embed/>
                  <p:pic>
                    <p:nvPicPr>
                      <p:cNvPr id="17" name="Object 90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06467" y="546100"/>
                        <a:ext cx="773112" cy="787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90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88762465"/>
              </p:ext>
            </p:extLst>
          </p:nvPr>
        </p:nvGraphicFramePr>
        <p:xfrm>
          <a:off x="4091782" y="546100"/>
          <a:ext cx="703263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7" name="Equation" r:id="rId13" imgW="253800" imgH="393480" progId="Equation.3">
                  <p:embed/>
                </p:oleObj>
              </mc:Choice>
              <mc:Fallback>
                <p:oleObj name="Equation" r:id="rId13" imgW="253800" imgH="393480" progId="Equation.3">
                  <p:embed/>
                  <p:pic>
                    <p:nvPicPr>
                      <p:cNvPr id="22" name="Object 90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91782" y="546100"/>
                        <a:ext cx="703263" cy="787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90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43254754"/>
              </p:ext>
            </p:extLst>
          </p:nvPr>
        </p:nvGraphicFramePr>
        <p:xfrm>
          <a:off x="4889897" y="546100"/>
          <a:ext cx="773112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8" name="Equation" r:id="rId15" imgW="279360" imgH="393480" progId="Equation.3">
                  <p:embed/>
                </p:oleObj>
              </mc:Choice>
              <mc:Fallback>
                <p:oleObj name="Equation" r:id="rId15" imgW="279360" imgH="393480" progId="Equation.3">
                  <p:embed/>
                  <p:pic>
                    <p:nvPicPr>
                      <p:cNvPr id="22" name="Object 90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89897" y="546100"/>
                        <a:ext cx="773112" cy="787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ct 90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88471422"/>
              </p:ext>
            </p:extLst>
          </p:nvPr>
        </p:nvGraphicFramePr>
        <p:xfrm>
          <a:off x="5800082" y="515301"/>
          <a:ext cx="598487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9" name="Equation" r:id="rId17" imgW="215640" imgH="393480" progId="Equation.3">
                  <p:embed/>
                </p:oleObj>
              </mc:Choice>
              <mc:Fallback>
                <p:oleObj name="Equation" r:id="rId17" imgW="215640" imgH="393480" progId="Equation.3">
                  <p:embed/>
                  <p:pic>
                    <p:nvPicPr>
                      <p:cNvPr id="22" name="Object 90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00082" y="515301"/>
                        <a:ext cx="598487" cy="787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Object 90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46697394"/>
              </p:ext>
            </p:extLst>
          </p:nvPr>
        </p:nvGraphicFramePr>
        <p:xfrm>
          <a:off x="1211263" y="1333500"/>
          <a:ext cx="387350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50" name="Equation" r:id="rId19" imgW="139680" imgH="393480" progId="Equation.3">
                  <p:embed/>
                </p:oleObj>
              </mc:Choice>
              <mc:Fallback>
                <p:oleObj name="Equation" r:id="rId19" imgW="139680" imgH="393480" progId="Equation.3">
                  <p:embed/>
                  <p:pic>
                    <p:nvPicPr>
                      <p:cNvPr id="25" name="Object 90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1263" y="1333500"/>
                        <a:ext cx="387350" cy="787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436584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8FF24F0E-9CF9-4386-A5C8-047CDEFE6D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6815" y="686306"/>
            <a:ext cx="298934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en-US" sz="3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Viết</a:t>
            </a:r>
            <a:r>
              <a:rPr kumimoji="0" lang="fr-FR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fr-FR" altLang="en-US" sz="3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các</a:t>
            </a:r>
            <a:r>
              <a:rPr kumimoji="0" lang="fr-FR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fr-FR" altLang="en-US" sz="3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phân</a:t>
            </a:r>
            <a:r>
              <a:rPr kumimoji="0" lang="fr-FR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fr-FR" altLang="en-US" sz="3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số</a:t>
            </a:r>
            <a:r>
              <a:rPr kumimoji="0" lang="fr-FR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fr-FR" alt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7" name="Object 16">
            <a:extLst>
              <a:ext uri="{FF2B5EF4-FFF2-40B4-BE49-F238E27FC236}">
                <a16:creationId xmlns:a16="http://schemas.microsoft.com/office/drawing/2014/main" id="{8B259AE5-91C5-4805-85B1-C0AF8B397ED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61344666"/>
              </p:ext>
            </p:extLst>
          </p:nvPr>
        </p:nvGraphicFramePr>
        <p:xfrm>
          <a:off x="3168121" y="717083"/>
          <a:ext cx="1403879" cy="80771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66" r:id="rId3" imgW="685800" imgH="393700" progId="Equation.DSMT4">
                  <p:embed/>
                </p:oleObj>
              </mc:Choice>
              <mc:Fallback>
                <p:oleObj r:id="rId3" imgW="685800" imgH="3937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68121" y="717083"/>
                        <a:ext cx="1403879" cy="80771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Rectangle 3">
            <a:extLst>
              <a:ext uri="{FF2B5EF4-FFF2-40B4-BE49-F238E27FC236}">
                <a16:creationId xmlns:a16="http://schemas.microsoft.com/office/drawing/2014/main" id="{E3AEED22-A959-4EAA-8C66-1E7669EED5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12933" y="686306"/>
            <a:ext cx="444384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en-US" sz="3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theo</a:t>
            </a:r>
            <a:r>
              <a:rPr kumimoji="0" lang="fr-FR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 </a:t>
            </a:r>
            <a:r>
              <a:rPr kumimoji="0" lang="fr-FR" altLang="en-US" sz="3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thứ</a:t>
            </a:r>
            <a:r>
              <a:rPr kumimoji="0" lang="fr-FR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 </a:t>
            </a:r>
            <a:r>
              <a:rPr kumimoji="0" lang="fr-FR" altLang="en-US" sz="3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tự</a:t>
            </a:r>
            <a:r>
              <a:rPr kumimoji="0" lang="fr-FR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 </a:t>
            </a:r>
            <a:r>
              <a:rPr kumimoji="0" lang="fr-FR" altLang="en-US" sz="3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từ</a:t>
            </a:r>
            <a:r>
              <a:rPr kumimoji="0" lang="fr-FR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 </a:t>
            </a:r>
            <a:r>
              <a:rPr kumimoji="0" lang="fr-FR" altLang="en-US" sz="3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lớn</a:t>
            </a:r>
            <a:r>
              <a:rPr kumimoji="0" lang="fr-FR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 </a:t>
            </a:r>
            <a:r>
              <a:rPr kumimoji="0" lang="fr-FR" altLang="en-US" sz="3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đến</a:t>
            </a:r>
            <a:r>
              <a:rPr kumimoji="0" lang="fr-FR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 bé.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20" name="Rectangle 2">
            <a:extLst>
              <a:ext uri="{FF2B5EF4-FFF2-40B4-BE49-F238E27FC236}">
                <a16:creationId xmlns:a16="http://schemas.microsoft.com/office/drawing/2014/main" id="{65A0B2DA-29B2-4BC8-BDA2-4A879B3BED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5880" y="140205"/>
            <a:ext cx="106311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en-US" sz="32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Bài</a:t>
            </a:r>
            <a:r>
              <a:rPr kumimoji="0" lang="fr-FR" altLang="en-US" sz="32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4</a:t>
            </a:r>
            <a:endParaRPr kumimoji="0" lang="fr-FR" altLang="en-US" sz="32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18957457-254D-4E22-8DE7-E3EF092299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5880" y="2030071"/>
            <a:ext cx="1193147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en-US" sz="3200" b="0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Ta </a:t>
            </a:r>
            <a:r>
              <a:rPr kumimoji="0" lang="fr-FR" altLang="en-US" sz="3200" b="0" i="0" u="none" strike="noStrike" cap="none" normalizeH="0" baseline="0" dirty="0" err="1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có</a:t>
            </a:r>
            <a:r>
              <a:rPr kumimoji="0" lang="fr-FR" altLang="en-US" sz="3200" b="0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</a:t>
            </a:r>
            <a:endParaRPr kumimoji="0" lang="fr-FR" altLang="en-US" sz="3200" b="0" i="0" u="none" strike="noStrike" cap="none" normalizeH="0" baseline="0" dirty="0">
              <a:ln>
                <a:noFill/>
              </a:ln>
              <a:solidFill>
                <a:srgbClr val="0070C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Rectangle 5">
            <a:extLst>
              <a:ext uri="{FF2B5EF4-FFF2-40B4-BE49-F238E27FC236}">
                <a16:creationId xmlns:a16="http://schemas.microsoft.com/office/drawing/2014/main" id="{0D073A6A-8649-4BAF-B7FF-8E737553C6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9592" y="3228945"/>
            <a:ext cx="18473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200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4" name="Object 23">
            <a:extLst>
              <a:ext uri="{FF2B5EF4-FFF2-40B4-BE49-F238E27FC236}">
                <a16:creationId xmlns:a16="http://schemas.microsoft.com/office/drawing/2014/main" id="{A20D4328-0FB5-4EDF-8D43-98C84A85EB5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16958487"/>
              </p:ext>
            </p:extLst>
          </p:nvPr>
        </p:nvGraphicFramePr>
        <p:xfrm>
          <a:off x="6043613" y="2760663"/>
          <a:ext cx="2451100" cy="919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67" r:id="rId5" imgW="1066337" imgH="393529" progId="Equation.DSMT4">
                  <p:embed/>
                </p:oleObj>
              </mc:Choice>
              <mc:Fallback>
                <p:oleObj r:id="rId5" imgW="1066337" imgH="393529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43613" y="2760663"/>
                        <a:ext cx="2451100" cy="91916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ct 24">
            <a:extLst>
              <a:ext uri="{FF2B5EF4-FFF2-40B4-BE49-F238E27FC236}">
                <a16:creationId xmlns:a16="http://schemas.microsoft.com/office/drawing/2014/main" id="{1A374248-4B2D-4A50-8233-88131C8C90F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63515651"/>
              </p:ext>
            </p:extLst>
          </p:nvPr>
        </p:nvGraphicFramePr>
        <p:xfrm>
          <a:off x="539552" y="3807519"/>
          <a:ext cx="2204906" cy="1006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68" r:id="rId7" imgW="875920" imgH="393529" progId="Equation.DSMT4">
                  <p:embed/>
                </p:oleObj>
              </mc:Choice>
              <mc:Fallback>
                <p:oleObj r:id="rId7" imgW="875920" imgH="393529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552" y="3807519"/>
                        <a:ext cx="2204906" cy="100658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Object 25">
            <a:extLst>
              <a:ext uri="{FF2B5EF4-FFF2-40B4-BE49-F238E27FC236}">
                <a16:creationId xmlns:a16="http://schemas.microsoft.com/office/drawing/2014/main" id="{A4218AB5-BCDA-4FE0-AE75-EC2492D40B9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15728492"/>
              </p:ext>
            </p:extLst>
          </p:nvPr>
        </p:nvGraphicFramePr>
        <p:xfrm>
          <a:off x="7164288" y="3763306"/>
          <a:ext cx="1895451" cy="10905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69" r:id="rId9" imgW="685800" imgH="393700" progId="Equation.DSMT4">
                  <p:embed/>
                </p:oleObj>
              </mc:Choice>
              <mc:Fallback>
                <p:oleObj r:id="rId9" imgW="685800" imgH="39370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64288" y="3763306"/>
                        <a:ext cx="1895451" cy="109053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" name="Rectangle 10">
            <a:extLst>
              <a:ext uri="{FF2B5EF4-FFF2-40B4-BE49-F238E27FC236}">
                <a16:creationId xmlns:a16="http://schemas.microsoft.com/office/drawing/2014/main" id="{F3EC433F-0646-4AF9-8162-5B1CA29FB4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4059" y="4018426"/>
            <a:ext cx="697627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en-US" sz="3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Vì</a:t>
            </a:r>
            <a:r>
              <a:rPr kumimoji="0" lang="fr-FR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fr-FR" alt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Rectangle 11">
            <a:extLst>
              <a:ext uri="{FF2B5EF4-FFF2-40B4-BE49-F238E27FC236}">
                <a16:creationId xmlns:a16="http://schemas.microsoft.com/office/drawing/2014/main" id="{0D78F4A1-AF29-4E2E-BA69-E806EEC2FE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99792" y="4016186"/>
            <a:ext cx="484299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en-US" sz="3200" b="0" i="0" u="none" strike="noStrike" cap="none" normalizeH="0" baseline="0" dirty="0" err="1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nên</a:t>
            </a:r>
            <a:r>
              <a:rPr kumimoji="0" lang="fr-FR" altLang="en-US" sz="3200" b="0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fr-FR" altLang="en-US" sz="3200" b="0" i="0" u="none" strike="noStrike" cap="none" normalizeH="0" baseline="0" dirty="0" err="1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thứ</a:t>
            </a:r>
            <a:r>
              <a:rPr kumimoji="0" lang="fr-FR" altLang="en-US" sz="3200" b="0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fr-FR" altLang="en-US" sz="3200" b="0" i="0" u="none" strike="noStrike" cap="none" normalizeH="0" baseline="0" dirty="0" err="1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tự</a:t>
            </a:r>
            <a:r>
              <a:rPr kumimoji="0" lang="fr-FR" altLang="en-US" sz="3200" b="0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fr-FR" altLang="en-US" sz="3200" b="0" i="0" u="none" strike="noStrike" cap="none" normalizeH="0" baseline="0" dirty="0" err="1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từ</a:t>
            </a:r>
            <a:r>
              <a:rPr kumimoji="0" lang="fr-FR" altLang="en-US" sz="3200" b="0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fr-FR" altLang="en-US" sz="3200" b="0" i="0" u="none" strike="noStrike" cap="none" normalizeH="0" baseline="0" dirty="0" err="1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lớn</a:t>
            </a:r>
            <a:r>
              <a:rPr kumimoji="0" lang="fr-FR" altLang="en-US" sz="3200" b="0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fr-FR" altLang="en-US" sz="3200" b="0" i="0" u="none" strike="noStrike" cap="none" normalizeH="0" baseline="0" dirty="0" err="1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đến</a:t>
            </a:r>
            <a:r>
              <a:rPr kumimoji="0" lang="fr-FR" altLang="en-US" sz="3200" b="0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bé là: </a:t>
            </a:r>
            <a:endParaRPr kumimoji="0" lang="fr-FR" altLang="en-US" sz="3200" b="0" i="0" u="none" strike="noStrike" cap="none" normalizeH="0" baseline="0" dirty="0">
              <a:ln>
                <a:noFill/>
              </a:ln>
              <a:solidFill>
                <a:srgbClr val="0070C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" name="Picture 29">
            <a:extLst>
              <a:ext uri="{FF2B5EF4-FFF2-40B4-BE49-F238E27FC236}">
                <a16:creationId xmlns:a16="http://schemas.microsoft.com/office/drawing/2014/main" id="{5DCEC589-5D4A-4585-8331-15E2E754543E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256815" y="2761025"/>
            <a:ext cx="2495550" cy="933450"/>
          </a:xfrm>
          <a:prstGeom prst="rect">
            <a:avLst/>
          </a:prstGeom>
        </p:spPr>
      </p:pic>
      <p:pic>
        <p:nvPicPr>
          <p:cNvPr id="36864" name="Picture 36863">
            <a:extLst>
              <a:ext uri="{FF2B5EF4-FFF2-40B4-BE49-F238E27FC236}">
                <a16:creationId xmlns:a16="http://schemas.microsoft.com/office/drawing/2014/main" id="{A3B99268-1A42-4E9D-A487-05A4A7A6C675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3131840" y="2761025"/>
            <a:ext cx="2505075" cy="95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03847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68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7" grpId="0"/>
      <p:bldP spid="2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Giải bài tập trang 123, 124 SGK Toán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795677"/>
            <a:ext cx="5406638" cy="2808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107504" y="3669904"/>
            <a:ext cx="8856984" cy="30162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R="0" lvl="0" indent="4000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cs typeface="Arial" panose="020B0604020202020204" pitchFamily="34" charset="0"/>
              </a:rPr>
              <a:t>a)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cs typeface="Arial" panose="020B0604020202020204" pitchFamily="34" charset="0"/>
              </a:rPr>
              <a:t>Giải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cs typeface="Arial" panose="020B0604020202020204" pitchFamily="34" charset="0"/>
              </a:rPr>
              <a:t>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cs typeface="Arial" panose="020B0604020202020204" pitchFamily="34" charset="0"/>
              </a:rPr>
              <a:t>thích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cs typeface="Arial" panose="020B0604020202020204" pitchFamily="34" charset="0"/>
              </a:rPr>
              <a:t>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cs typeface="Arial" panose="020B0604020202020204" pitchFamily="34" charset="0"/>
              </a:rPr>
              <a:t>tại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cs typeface="Arial" panose="020B0604020202020204" pitchFamily="34" charset="0"/>
              </a:rPr>
              <a:t>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cs typeface="Arial" panose="020B0604020202020204" pitchFamily="34" charset="0"/>
              </a:rPr>
              <a:t>sao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cs typeface="Arial" panose="020B0604020202020204" pitchFamily="34" charset="0"/>
              </a:rPr>
              <a:t>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cs typeface="Arial" panose="020B0604020202020204" pitchFamily="34" charset="0"/>
              </a:rPr>
              <a:t>hình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cs typeface="Arial" panose="020B0604020202020204" pitchFamily="34" charset="0"/>
              </a:rPr>
              <a:t>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cs typeface="Arial" panose="020B0604020202020204" pitchFamily="34" charset="0"/>
              </a:rPr>
              <a:t>tứ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cs typeface="Arial" panose="020B0604020202020204" pitchFamily="34" charset="0"/>
              </a:rPr>
              <a:t>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cs typeface="Arial" panose="020B0604020202020204" pitchFamily="34" charset="0"/>
              </a:rPr>
              <a:t>giác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cs typeface="Arial" panose="020B0604020202020204" pitchFamily="34" charset="0"/>
              </a:rPr>
              <a:t> ABCD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cs typeface="Arial" panose="020B0604020202020204" pitchFamily="34" charset="0"/>
              </a:rPr>
              <a:t>có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cs typeface="Arial" panose="020B0604020202020204" pitchFamily="34" charset="0"/>
              </a:rPr>
              <a:t>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cs typeface="Arial" panose="020B0604020202020204" pitchFamily="34" charset="0"/>
              </a:rPr>
              <a:t>từng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cs typeface="Arial" panose="020B0604020202020204" pitchFamily="34" charset="0"/>
              </a:rPr>
              <a:t>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cs typeface="Arial" panose="020B0604020202020204" pitchFamily="34" charset="0"/>
              </a:rPr>
              <a:t>cặp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cs typeface="Arial" panose="020B0604020202020204" pitchFamily="34" charset="0"/>
              </a:rPr>
              <a:t>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cs typeface="Arial" panose="020B0604020202020204" pitchFamily="34" charset="0"/>
              </a:rPr>
              <a:t>cạnh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cs typeface="Arial" panose="020B0604020202020204" pitchFamily="34" charset="0"/>
              </a:rPr>
              <a:t>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cs typeface="Arial" panose="020B0604020202020204" pitchFamily="34" charset="0"/>
              </a:rPr>
              <a:t>đối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cs typeface="Arial" panose="020B0604020202020204" pitchFamily="34" charset="0"/>
              </a:rPr>
              <a:t>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cs typeface="Arial" panose="020B0604020202020204" pitchFamily="34" charset="0"/>
              </a:rPr>
              <a:t>diện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cs typeface="Arial" panose="020B0604020202020204" pitchFamily="34" charset="0"/>
              </a:rPr>
              <a:t> song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cs typeface="Arial" panose="020B0604020202020204" pitchFamily="34" charset="0"/>
              </a:rPr>
              <a:t>song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cs typeface="Arial" panose="020B0604020202020204" pitchFamily="34" charset="0"/>
              </a:rPr>
              <a:t>.</a:t>
            </a:r>
            <a:endParaRPr kumimoji="0" lang="en-US" alt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R="0" lvl="0" indent="4000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cs typeface="Arial" panose="020B0604020202020204" pitchFamily="34" charset="0"/>
              </a:rPr>
              <a:t>b)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cs typeface="Arial" panose="020B0604020202020204" pitchFamily="34" charset="0"/>
              </a:rPr>
              <a:t>Đo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cs typeface="Arial" panose="020B0604020202020204" pitchFamily="34" charset="0"/>
              </a:rPr>
              <a:t>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cs typeface="Arial" panose="020B0604020202020204" pitchFamily="34" charset="0"/>
              </a:rPr>
              <a:t>độ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cs typeface="Arial" panose="020B0604020202020204" pitchFamily="34" charset="0"/>
              </a:rPr>
              <a:t>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cs typeface="Arial" panose="020B0604020202020204" pitchFamily="34" charset="0"/>
              </a:rPr>
              <a:t>dài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cs typeface="Arial" panose="020B0604020202020204" pitchFamily="34" charset="0"/>
              </a:rPr>
              <a:t>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cs typeface="Arial" panose="020B0604020202020204" pitchFamily="34" charset="0"/>
              </a:rPr>
              <a:t>các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cs typeface="Arial" panose="020B0604020202020204" pitchFamily="34" charset="0"/>
              </a:rPr>
              <a:t>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cs typeface="Arial" panose="020B0604020202020204" pitchFamily="34" charset="0"/>
              </a:rPr>
              <a:t>cạnh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cs typeface="Arial" panose="020B0604020202020204" pitchFamily="34" charset="0"/>
              </a:rPr>
              <a:t>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cs typeface="Arial" panose="020B0604020202020204" pitchFamily="34" charset="0"/>
              </a:rPr>
              <a:t>của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cs typeface="Arial" panose="020B0604020202020204" pitchFamily="34" charset="0"/>
              </a:rPr>
              <a:t>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cs typeface="Arial" panose="020B0604020202020204" pitchFamily="34" charset="0"/>
              </a:rPr>
              <a:t>hình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cs typeface="Arial" panose="020B0604020202020204" pitchFamily="34" charset="0"/>
              </a:rPr>
              <a:t>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cs typeface="Arial" panose="020B0604020202020204" pitchFamily="34" charset="0"/>
              </a:rPr>
              <a:t>tứ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cs typeface="Arial" panose="020B0604020202020204" pitchFamily="34" charset="0"/>
              </a:rPr>
              <a:t>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cs typeface="Arial" panose="020B0604020202020204" pitchFamily="34" charset="0"/>
              </a:rPr>
              <a:t>giác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cs typeface="Arial" panose="020B0604020202020204" pitchFamily="34" charset="0"/>
              </a:rPr>
              <a:t> ABCD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cs typeface="Arial" panose="020B0604020202020204" pitchFamily="34" charset="0"/>
              </a:rPr>
              <a:t>rồi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cs typeface="Arial" panose="020B0604020202020204" pitchFamily="34" charset="0"/>
              </a:rPr>
              <a:t>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cs typeface="Arial" panose="020B0604020202020204" pitchFamily="34" charset="0"/>
              </a:rPr>
              <a:t>nhận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cs typeface="Arial" panose="020B0604020202020204" pitchFamily="34" charset="0"/>
              </a:rPr>
              <a:t>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cs typeface="Arial" panose="020B0604020202020204" pitchFamily="34" charset="0"/>
              </a:rPr>
              <a:t>xét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cs typeface="Arial" panose="020B0604020202020204" pitchFamily="34" charset="0"/>
              </a:rPr>
              <a:t>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cs typeface="Arial" panose="020B0604020202020204" pitchFamily="34" charset="0"/>
              </a:rPr>
              <a:t>từng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cs typeface="Arial" panose="020B0604020202020204" pitchFamily="34" charset="0"/>
              </a:rPr>
              <a:t>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cs typeface="Arial" panose="020B0604020202020204" pitchFamily="34" charset="0"/>
              </a:rPr>
              <a:t>cặp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cs typeface="Arial" panose="020B0604020202020204" pitchFamily="34" charset="0"/>
              </a:rPr>
              <a:t>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cs typeface="Arial" panose="020B0604020202020204" pitchFamily="34" charset="0"/>
              </a:rPr>
              <a:t>cạnh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cs typeface="Arial" panose="020B0604020202020204" pitchFamily="34" charset="0"/>
              </a:rPr>
              <a:t>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cs typeface="Arial" panose="020B0604020202020204" pitchFamily="34" charset="0"/>
              </a:rPr>
              <a:t>đối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cs typeface="Arial" panose="020B0604020202020204" pitchFamily="34" charset="0"/>
              </a:rPr>
              <a:t>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cs typeface="Arial" panose="020B0604020202020204" pitchFamily="34" charset="0"/>
              </a:rPr>
              <a:t>diện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cs typeface="Arial" panose="020B0604020202020204" pitchFamily="34" charset="0"/>
              </a:rPr>
              <a:t>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cs typeface="Arial" panose="020B0604020202020204" pitchFamily="34" charset="0"/>
              </a:rPr>
              <a:t>có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cs typeface="Arial" panose="020B0604020202020204" pitchFamily="34" charset="0"/>
              </a:rPr>
              <a:t>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cs typeface="Arial" panose="020B0604020202020204" pitchFamily="34" charset="0"/>
              </a:rPr>
              <a:t>bằng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cs typeface="Arial" panose="020B0604020202020204" pitchFamily="34" charset="0"/>
              </a:rPr>
              <a:t>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cs typeface="Arial" panose="020B0604020202020204" pitchFamily="34" charset="0"/>
              </a:rPr>
              <a:t>nhau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cs typeface="Arial" panose="020B0604020202020204" pitchFamily="34" charset="0"/>
              </a:rPr>
              <a:t>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cs typeface="Arial" panose="020B0604020202020204" pitchFamily="34" charset="0"/>
              </a:rPr>
              <a:t>không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cs typeface="Arial" panose="020B0604020202020204" pitchFamily="34" charset="0"/>
              </a:rPr>
              <a:t>?</a:t>
            </a:r>
            <a:endParaRPr kumimoji="0" lang="en-US" alt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R="0" lvl="0" indent="4000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cs typeface="Arial" panose="020B0604020202020204" pitchFamily="34" charset="0"/>
              </a:rPr>
              <a:t>c) Cho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cs typeface="Arial" panose="020B0604020202020204" pitchFamily="34" charset="0"/>
              </a:rPr>
              <a:t>biết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cs typeface="Arial" panose="020B0604020202020204" pitchFamily="34" charset="0"/>
              </a:rPr>
              <a:t>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cs typeface="Arial" panose="020B0604020202020204" pitchFamily="34" charset="0"/>
              </a:rPr>
              <a:t>hình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cs typeface="Arial" panose="020B0604020202020204" pitchFamily="34" charset="0"/>
              </a:rPr>
              <a:t>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cs typeface="Arial" panose="020B0604020202020204" pitchFamily="34" charset="0"/>
              </a:rPr>
              <a:t>tứ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cs typeface="Arial" panose="020B0604020202020204" pitchFamily="34" charset="0"/>
              </a:rPr>
              <a:t>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cs typeface="Arial" panose="020B0604020202020204" pitchFamily="34" charset="0"/>
              </a:rPr>
              <a:t>giác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cs typeface="Arial" panose="020B0604020202020204" pitchFamily="34" charset="0"/>
              </a:rPr>
              <a:t> ABCD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cs typeface="Arial" panose="020B0604020202020204" pitchFamily="34" charset="0"/>
              </a:rPr>
              <a:t>là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cs typeface="Arial" panose="020B0604020202020204" pitchFamily="34" charset="0"/>
              </a:rPr>
              <a:t>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cs typeface="Arial" panose="020B0604020202020204" pitchFamily="34" charset="0"/>
              </a:rPr>
              <a:t>hình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cs typeface="Arial" panose="020B0604020202020204" pitchFamily="34" charset="0"/>
              </a:rPr>
              <a:t>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cs typeface="Arial" panose="020B0604020202020204" pitchFamily="34" charset="0"/>
              </a:rPr>
              <a:t>bình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cs typeface="Arial" panose="020B0604020202020204" pitchFamily="34" charset="0"/>
              </a:rPr>
              <a:t>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cs typeface="Arial" panose="020B0604020202020204" pitchFamily="34" charset="0"/>
              </a:rPr>
              <a:t>hành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cs typeface="Arial" panose="020B0604020202020204" pitchFamily="34" charset="0"/>
              </a:rPr>
              <a:t>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cs typeface="Arial" panose="020B0604020202020204" pitchFamily="34" charset="0"/>
              </a:rPr>
              <a:t>có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cs typeface="Arial" panose="020B0604020202020204" pitchFamily="34" charset="0"/>
              </a:rPr>
              <a:t>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cs typeface="Arial" panose="020B0604020202020204" pitchFamily="34" charset="0"/>
              </a:rPr>
              <a:t>độ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cs typeface="Arial" panose="020B0604020202020204" pitchFamily="34" charset="0"/>
              </a:rPr>
              <a:t>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cs typeface="Arial" panose="020B0604020202020204" pitchFamily="34" charset="0"/>
              </a:rPr>
              <a:t>dài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cs typeface="Arial" panose="020B0604020202020204" pitchFamily="34" charset="0"/>
              </a:rPr>
              <a:t>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cs typeface="Arial" panose="020B0604020202020204" pitchFamily="34" charset="0"/>
              </a:rPr>
              <a:t>đáy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cs typeface="Arial" panose="020B0604020202020204" pitchFamily="34" charset="0"/>
              </a:rPr>
              <a:t> DC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cs typeface="Arial" panose="020B0604020202020204" pitchFamily="34" charset="0"/>
              </a:rPr>
              <a:t>là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cs typeface="Arial" panose="020B0604020202020204" pitchFamily="34" charset="0"/>
              </a:rPr>
              <a:t> 4cm,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cs typeface="Arial" panose="020B0604020202020204" pitchFamily="34" charset="0"/>
              </a:rPr>
              <a:t>chiều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cs typeface="Arial" panose="020B0604020202020204" pitchFamily="34" charset="0"/>
              </a:rPr>
              <a:t>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cs typeface="Arial" panose="020B0604020202020204" pitchFamily="34" charset="0"/>
              </a:rPr>
              <a:t>cao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cs typeface="Arial" panose="020B0604020202020204" pitchFamily="34" charset="0"/>
              </a:rPr>
              <a:t> AH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cs typeface="Arial" panose="020B0604020202020204" pitchFamily="34" charset="0"/>
              </a:rPr>
              <a:t>là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cs typeface="Arial" panose="020B0604020202020204" pitchFamily="34" charset="0"/>
              </a:rPr>
              <a:t> 2cm.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cs typeface="Arial" panose="020B0604020202020204" pitchFamily="34" charset="0"/>
              </a:rPr>
              <a:t>Tính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cs typeface="Arial" panose="020B0604020202020204" pitchFamily="34" charset="0"/>
              </a:rPr>
              <a:t>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cs typeface="Arial" panose="020B0604020202020204" pitchFamily="34" charset="0"/>
              </a:rPr>
              <a:t>diện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cs typeface="Arial" panose="020B0604020202020204" pitchFamily="34" charset="0"/>
              </a:rPr>
              <a:t>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cs typeface="Arial" panose="020B0604020202020204" pitchFamily="34" charset="0"/>
              </a:rPr>
              <a:t>tích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cs typeface="Arial" panose="020B0604020202020204" pitchFamily="34" charset="0"/>
              </a:rPr>
              <a:t>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cs typeface="Arial" panose="020B0604020202020204" pitchFamily="34" charset="0"/>
              </a:rPr>
              <a:t>của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cs typeface="Arial" panose="020B0604020202020204" pitchFamily="34" charset="0"/>
              </a:rPr>
              <a:t>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cs typeface="Arial" panose="020B0604020202020204" pitchFamily="34" charset="0"/>
              </a:rPr>
              <a:t>hình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cs typeface="Arial" panose="020B0604020202020204" pitchFamily="34" charset="0"/>
              </a:rPr>
              <a:t>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cs typeface="Arial" panose="020B0604020202020204" pitchFamily="34" charset="0"/>
              </a:rPr>
              <a:t>bình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cs typeface="Arial" panose="020B0604020202020204" pitchFamily="34" charset="0"/>
              </a:rPr>
              <a:t>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cs typeface="Arial" panose="020B0604020202020204" pitchFamily="34" charset="0"/>
              </a:rPr>
              <a:t>hành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cs typeface="Arial" panose="020B0604020202020204" pitchFamily="34" charset="0"/>
              </a:rPr>
              <a:t> ABCD.</a:t>
            </a:r>
            <a:endParaRPr kumimoji="0" lang="en-US" altLang="en-US" sz="2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inherit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260648"/>
            <a:ext cx="89644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alt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5. Hai </a:t>
            </a:r>
            <a:r>
              <a:rPr lang="en-US" altLang="en-US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hình</a:t>
            </a:r>
            <a:r>
              <a:rPr lang="en-US" alt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chữ</a:t>
            </a:r>
            <a:r>
              <a:rPr lang="en-US" alt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nhật</a:t>
            </a:r>
            <a:r>
              <a:rPr lang="en-US" alt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en-US" alt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phần</a:t>
            </a:r>
            <a:r>
              <a:rPr lang="en-US" alt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chung</a:t>
            </a:r>
            <a:r>
              <a:rPr lang="en-US" alt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en-US" alt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hình</a:t>
            </a:r>
            <a:r>
              <a:rPr lang="en-US" alt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tứ</a:t>
            </a:r>
            <a:r>
              <a:rPr lang="en-US" alt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giác</a:t>
            </a:r>
            <a:r>
              <a:rPr lang="en-US" alt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 ABCD (</a:t>
            </a:r>
            <a:r>
              <a:rPr lang="en-US" altLang="en-US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xem</a:t>
            </a:r>
            <a:r>
              <a:rPr lang="en-US" alt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hình</a:t>
            </a:r>
            <a:r>
              <a:rPr lang="en-US" alt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vẽ</a:t>
            </a:r>
            <a:r>
              <a:rPr lang="en-US" alt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US" altLang="en-US" sz="2000" b="1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D13436B-6EFD-45CE-B1B8-D8575A3C0B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12924" y="1307928"/>
            <a:ext cx="9906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 dirty="0">
                <a:solidFill>
                  <a:srgbClr val="0070C0"/>
                </a:solidFill>
              </a:rPr>
              <a:t>4 cm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2FF9A41-424D-4DEA-B099-F731B9D65E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6487" y="1917528"/>
            <a:ext cx="9906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 dirty="0">
                <a:solidFill>
                  <a:srgbClr val="0070C0"/>
                </a:solidFill>
              </a:rPr>
              <a:t>2 cm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F1B0BB8-FF2D-4552-AA01-9D44651C47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58789" y="2514112"/>
            <a:ext cx="9906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 dirty="0">
                <a:solidFill>
                  <a:srgbClr val="0070C0"/>
                </a:solidFill>
              </a:rPr>
              <a:t>4 cm</a:t>
            </a:r>
          </a:p>
        </p:txBody>
      </p:sp>
    </p:spTree>
    <p:extLst>
      <p:ext uri="{BB962C8B-B14F-4D97-AF65-F5344CB8AC3E}">
        <p14:creationId xmlns:p14="http://schemas.microsoft.com/office/powerpoint/2010/main" val="23619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332656"/>
            <a:ext cx="8712968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a, </a:t>
            </a:r>
            <a:r>
              <a:rPr lang="en-US" sz="3200" dirty="0" err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Cạnh</a:t>
            </a:r>
            <a:r>
              <a:rPr lang="en-US" sz="32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AB // DC </a:t>
            </a:r>
            <a:r>
              <a:rPr lang="en-US" sz="3200" dirty="0" err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32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chúng</a:t>
            </a:r>
            <a:r>
              <a:rPr lang="en-US" sz="32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thuộc</a:t>
            </a:r>
            <a:r>
              <a:rPr lang="en-US" sz="32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32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cạnh</a:t>
            </a:r>
            <a:r>
              <a:rPr lang="en-US" sz="32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32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diện</a:t>
            </a:r>
            <a:r>
              <a:rPr lang="en-US" sz="32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32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32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nhật</a:t>
            </a:r>
            <a:r>
              <a:rPr lang="en-US" sz="32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(1).</a:t>
            </a:r>
          </a:p>
          <a:p>
            <a:r>
              <a:rPr lang="en-US" sz="32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200" dirty="0" err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Cạnh</a:t>
            </a:r>
            <a:r>
              <a:rPr lang="en-US" sz="32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AD // BC </a:t>
            </a:r>
            <a:r>
              <a:rPr lang="en-US" sz="3200" dirty="0" err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32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chúng</a:t>
            </a:r>
            <a:r>
              <a:rPr lang="en-US" sz="32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thuộc</a:t>
            </a:r>
            <a:r>
              <a:rPr lang="en-US" sz="32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32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cạnh</a:t>
            </a:r>
            <a:r>
              <a:rPr lang="en-US" sz="32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32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diện</a:t>
            </a:r>
            <a:r>
              <a:rPr lang="en-US" sz="32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32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32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nhật</a:t>
            </a:r>
            <a:r>
              <a:rPr lang="en-US" sz="32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(2).</a:t>
            </a:r>
          </a:p>
        </p:txBody>
      </p:sp>
      <p:sp>
        <p:nvSpPr>
          <p:cNvPr id="7" name="Rectangle 6"/>
          <p:cNvSpPr/>
          <p:nvPr/>
        </p:nvSpPr>
        <p:spPr>
          <a:xfrm>
            <a:off x="323528" y="2717631"/>
            <a:ext cx="439248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b, AB = DC   ;   AD = BC</a:t>
            </a:r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341543" y="3645024"/>
            <a:ext cx="7276544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3600" b="0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c, </a:t>
            </a:r>
            <a:r>
              <a:rPr kumimoji="0" lang="fr-FR" sz="3600" b="0" i="0" u="none" strike="noStrike" cap="none" normalizeH="0" baseline="0" dirty="0" err="1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Diện</a:t>
            </a:r>
            <a:r>
              <a:rPr kumimoji="0" lang="fr-FR" sz="3600" b="0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fr-FR" sz="3600" b="0" i="0" u="none" strike="noStrike" cap="none" normalizeH="0" baseline="0" dirty="0" err="1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tích</a:t>
            </a:r>
            <a:r>
              <a:rPr kumimoji="0" lang="fr-FR" sz="3600" b="0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fr-FR" sz="3600" b="0" i="0" u="none" strike="noStrike" cap="none" normalizeH="0" baseline="0" dirty="0" err="1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hình</a:t>
            </a:r>
            <a:r>
              <a:rPr kumimoji="0" lang="fr-FR" sz="3600" b="0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fr-FR" sz="3600" b="0" i="0" u="none" strike="noStrike" cap="none" normalizeH="0" baseline="0" dirty="0" err="1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bình</a:t>
            </a:r>
            <a:r>
              <a:rPr kumimoji="0" lang="fr-FR" sz="3600" b="0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fr-FR" sz="3600" b="0" i="0" u="none" strike="noStrike" cap="none" normalizeH="0" baseline="0" dirty="0" err="1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hành</a:t>
            </a:r>
            <a:r>
              <a:rPr kumimoji="0" lang="fr-FR" sz="3600" b="0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ABCD là: 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rgbClr val="0070C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ectangle 3"/>
          <p:cNvSpPr>
            <a:spLocks noChangeArrowheads="1"/>
          </p:cNvSpPr>
          <p:nvPr/>
        </p:nvSpPr>
        <p:spPr bwMode="auto">
          <a:xfrm>
            <a:off x="3120233" y="4334513"/>
            <a:ext cx="2864887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3200" b="0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4</a:t>
            </a:r>
            <a:r>
              <a:rPr kumimoji="0" lang="fr-FR" sz="3200" b="0" i="0" u="none" strike="noStrike" cap="none" normalizeH="0" dirty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x 2</a:t>
            </a:r>
            <a:r>
              <a:rPr kumimoji="0" lang="fr-FR" sz="3200" b="0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= 8 ( cm</a:t>
            </a:r>
            <a:r>
              <a:rPr kumimoji="0" lang="fr-FR" sz="3200" b="0" i="0" u="none" strike="noStrike" cap="none" normalizeH="0" baseline="30000" dirty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fr-FR" sz="3200" b="0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</a:t>
            </a:r>
            <a:endParaRPr kumimoji="0" lang="fr-FR" sz="4000" b="0" i="0" u="none" strike="noStrike" cap="none" normalizeH="0" baseline="0" dirty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90945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  <p:bldP spid="8" grpId="0"/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vi-VN" altLang="vi-VN">
              <a:latin typeface="Calibri" panose="020F0502020204030204" pitchFamily="34" charset="0"/>
            </a:endParaRPr>
          </a:p>
        </p:txBody>
      </p:sp>
      <p:sp>
        <p:nvSpPr>
          <p:cNvPr id="1434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vi-VN" altLang="vi-VN">
              <a:latin typeface="Calibri" panose="020F0502020204030204" pitchFamily="34" charset="0"/>
            </a:endParaRPr>
          </a:p>
        </p:txBody>
      </p:sp>
      <p:sp>
        <p:nvSpPr>
          <p:cNvPr id="14341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vi-VN" altLang="vi-VN">
              <a:latin typeface="Calibri" panose="020F0502020204030204" pitchFamily="34" charset="0"/>
            </a:endParaRPr>
          </a:p>
        </p:txBody>
      </p:sp>
      <p:sp>
        <p:nvSpPr>
          <p:cNvPr id="14342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vi-VN" altLang="vi-VN">
              <a:latin typeface="Calibri" panose="020F0502020204030204" pitchFamily="34" charset="0"/>
            </a:endParaRPr>
          </a:p>
        </p:txBody>
      </p:sp>
      <p:sp>
        <p:nvSpPr>
          <p:cNvPr id="14343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vi-VN" altLang="vi-VN">
              <a:latin typeface="Calibri" panose="020F0502020204030204" pitchFamily="34" charset="0"/>
            </a:endParaRPr>
          </a:p>
        </p:txBody>
      </p:sp>
      <p:pic>
        <p:nvPicPr>
          <p:cNvPr id="14344" name="Picture 1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6302375"/>
            <a:ext cx="3203575" cy="555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5" name="Rectangle 2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vi-VN" altLang="vi-VN">
              <a:latin typeface="Calibri" panose="020F0502020204030204" pitchFamily="34" charset="0"/>
            </a:endParaRPr>
          </a:p>
        </p:txBody>
      </p:sp>
      <p:grpSp>
        <p:nvGrpSpPr>
          <p:cNvPr id="14346" name="Group 18"/>
          <p:cNvGrpSpPr>
            <a:grpSpLocks/>
          </p:cNvGrpSpPr>
          <p:nvPr/>
        </p:nvGrpSpPr>
        <p:grpSpPr bwMode="auto">
          <a:xfrm>
            <a:off x="2667000" y="4495800"/>
            <a:ext cx="3048000" cy="1655763"/>
            <a:chOff x="5225" y="9335"/>
            <a:chExt cx="2520" cy="1750"/>
          </a:xfrm>
        </p:grpSpPr>
        <p:sp>
          <p:nvSpPr>
            <p:cNvPr id="25" name="AutoShape 27" descr="2"/>
            <p:cNvSpPr>
              <a:spLocks noChangeArrowheads="1"/>
            </p:cNvSpPr>
            <p:nvPr/>
          </p:nvSpPr>
          <p:spPr bwMode="auto">
            <a:xfrm>
              <a:off x="5225" y="10186"/>
              <a:ext cx="2520" cy="899"/>
            </a:xfrm>
            <a:prstGeom prst="wave">
              <a:avLst>
                <a:gd name="adj1" fmla="val 20644"/>
                <a:gd name="adj2" fmla="val 0"/>
              </a:avLst>
            </a:prstGeom>
            <a:blipFill dpi="0" rotWithShape="0">
              <a:blip r:embed="rId4" cstate="print"/>
              <a:srcRect/>
              <a:stretch>
                <a:fillRect/>
              </a:stretch>
            </a:blipFill>
            <a:ln w="9525">
              <a:noFill/>
              <a:round/>
              <a:headEnd/>
              <a:tailEnd/>
            </a:ln>
            <a:effectLst>
              <a:outerShdw dist="107763" dir="2700000" algn="ctr" rotWithShape="0">
                <a:srgbClr val="C0C0C0"/>
              </a:outerShdw>
            </a:effec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pic>
          <p:nvPicPr>
            <p:cNvPr id="14351" name="Picture 26" descr="cosmoS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02" y="9335"/>
              <a:ext cx="1080" cy="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4352" name="Picture 25" descr="BOOK2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14" y="10122"/>
              <a:ext cx="1260" cy="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4353" name="Picture 24" descr="BOOK1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842" y="9848"/>
              <a:ext cx="1635" cy="7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4354" name="Picture 23" descr="QUILLPEN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15" y="9336"/>
              <a:ext cx="702" cy="13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4355" name="Text Box 22"/>
            <p:cNvSpPr txBox="1">
              <a:spLocks noChangeArrowheads="1"/>
            </p:cNvSpPr>
            <p:nvPr/>
          </p:nvSpPr>
          <p:spPr bwMode="auto">
            <a:xfrm>
              <a:off x="5867" y="9897"/>
              <a:ext cx="900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algn="r" eaLnBrk="1" hangingPunct="1"/>
              <a:r>
                <a:rPr lang="en-US" altLang="vi-VN" sz="800" b="1">
                  <a:latin typeface="VnBangkok"/>
                  <a:cs typeface="Times New Roman" panose="02020603050405020304" pitchFamily="18" charset="0"/>
                </a:rPr>
                <a:t> </a:t>
              </a:r>
              <a:endParaRPr lang="en-US" altLang="vi-VN">
                <a:latin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4356" name="Text Box 21"/>
            <p:cNvSpPr txBox="1">
              <a:spLocks noChangeArrowheads="1"/>
            </p:cNvSpPr>
            <p:nvPr/>
          </p:nvSpPr>
          <p:spPr bwMode="auto">
            <a:xfrm>
              <a:off x="6665" y="9863"/>
              <a:ext cx="577" cy="3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vi-VN">
                <a:latin typeface="Calibri" panose="020F0502020204030204" pitchFamily="34" charset="0"/>
              </a:endParaRPr>
            </a:p>
          </p:txBody>
        </p:sp>
        <p:sp>
          <p:nvSpPr>
            <p:cNvPr id="14357" name="WordArt 20"/>
            <p:cNvSpPr>
              <a:spLocks noChangeArrowheads="1" noChangeShapeType="1" noTextEdit="1"/>
            </p:cNvSpPr>
            <p:nvPr/>
          </p:nvSpPr>
          <p:spPr bwMode="auto">
            <a:xfrm rot="1334491">
              <a:off x="6130" y="10696"/>
              <a:ext cx="600" cy="125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fromWordArt="1">
              <a:prstTxWarp prst="textPlain">
                <a:avLst>
                  <a:gd name="adj" fmla="val 59282"/>
                </a:avLst>
              </a:prstTxWarp>
            </a:bodyPr>
            <a:lstStyle/>
            <a:p>
              <a:pPr algn="ctr"/>
              <a:r>
                <a:rPr lang="en-US" sz="3600" b="1" kern="10" dirty="0">
                  <a:solidFill>
                    <a:srgbClr val="FFFFFF"/>
                  </a:solidFill>
                  <a:latin typeface="VNbritannic"/>
                </a:rPr>
                <a:t>NÀM </a:t>
              </a:r>
            </a:p>
          </p:txBody>
        </p:sp>
        <p:sp>
          <p:nvSpPr>
            <p:cNvPr id="14358" name="Text Box 19"/>
            <p:cNvSpPr txBox="1">
              <a:spLocks noChangeArrowheads="1"/>
            </p:cNvSpPr>
            <p:nvPr/>
          </p:nvSpPr>
          <p:spPr bwMode="auto">
            <a:xfrm>
              <a:off x="6623" y="10049"/>
              <a:ext cx="720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vi-VN">
                <a:latin typeface="Calibri" panose="020F0502020204030204" pitchFamily="34" charset="0"/>
              </a:endParaRPr>
            </a:p>
          </p:txBody>
        </p:sp>
      </p:grpSp>
      <p:pic>
        <p:nvPicPr>
          <p:cNvPr id="35" name="Thuong lam thay co oi - Jolie Quynh Anh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56388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8" name="AutoShape 68"/>
          <p:cNvSpPr>
            <a:spLocks noChangeArrowheads="1"/>
          </p:cNvSpPr>
          <p:nvPr/>
        </p:nvSpPr>
        <p:spPr bwMode="auto">
          <a:xfrm>
            <a:off x="363538" y="149225"/>
            <a:ext cx="1905000" cy="1766888"/>
          </a:xfrm>
          <a:prstGeom prst="star32">
            <a:avLst>
              <a:gd name="adj" fmla="val 15056"/>
            </a:avLst>
          </a:prstGeom>
          <a:solidFill>
            <a:srgbClr val="FFFF00"/>
          </a:solidFill>
          <a:ln w="9525">
            <a:solidFill>
              <a:srgbClr val="FF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vi-VN" altLang="vi-VN" sz="1400" b="1">
              <a:solidFill>
                <a:srgbClr val="FFFF00"/>
              </a:solidFill>
              <a:latin typeface=".VnTime" panose="020B7200000000000000" pitchFamily="34" charset="0"/>
            </a:endParaRPr>
          </a:p>
        </p:txBody>
      </p:sp>
      <p:sp>
        <p:nvSpPr>
          <p:cNvPr id="14349" name="WordArt 22"/>
          <p:cNvSpPr>
            <a:spLocks noChangeArrowheads="1" noChangeShapeType="1" noTextEdit="1"/>
          </p:cNvSpPr>
          <p:nvPr/>
        </p:nvSpPr>
        <p:spPr bwMode="auto">
          <a:xfrm>
            <a:off x="456019" y="923346"/>
            <a:ext cx="7632700" cy="3240087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89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  <a:contourClr>
                <a:srgbClr val="FFE701"/>
              </a:contourClr>
            </a:sp3d>
          </a:bodyPr>
          <a:lstStyle/>
          <a:p>
            <a:pPr algn="ctr"/>
            <a:r>
              <a:rPr lang="en-US" sz="3600" b="1" kern="10" dirty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cs typeface="Times New Roman" panose="02020603050405020304" pitchFamily="18" charset="0"/>
              </a:rPr>
              <a:t>CHÀO CÁC EM !</a:t>
            </a:r>
          </a:p>
        </p:txBody>
      </p:sp>
      <p:sp>
        <p:nvSpPr>
          <p:cNvPr id="23" name="AutoShape 68"/>
          <p:cNvSpPr>
            <a:spLocks noChangeArrowheads="1"/>
          </p:cNvSpPr>
          <p:nvPr/>
        </p:nvSpPr>
        <p:spPr bwMode="auto">
          <a:xfrm>
            <a:off x="7311024" y="5060156"/>
            <a:ext cx="1905000" cy="1766888"/>
          </a:xfrm>
          <a:prstGeom prst="star32">
            <a:avLst>
              <a:gd name="adj" fmla="val 15056"/>
            </a:avLst>
          </a:prstGeom>
          <a:solidFill>
            <a:srgbClr val="FFFF00"/>
          </a:solidFill>
          <a:ln w="9525">
            <a:solidFill>
              <a:srgbClr val="FF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vi-VN" altLang="vi-VN" sz="1400" b="1">
              <a:solidFill>
                <a:srgbClr val="FFFF00"/>
              </a:solidFill>
              <a:latin typeface=".VnTime" panose="020B7200000000000000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88630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85921" fill="hold"/>
                                        <p:tgtEl>
                                          <p:spTgt spid="3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 nodeType="clickPar">
                      <p:stCondLst>
                        <p:cond delay="0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1" dur="285921" fill="hold"/>
                                        <p:tgtEl>
                                          <p:spTgt spid="3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audio>
              <p:cMediaNode>
                <p:cTn id="1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5"/>
                </p:tgtEl>
              </p:cMediaNode>
            </p:audio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11.0&quot;&gt;&lt;object type=&quot;1&quot; unique_id=&quot;10001&quot;&gt;&lt;object type=&quot;2&quot; unique_id=&quot;10002&quot;&gt;&lt;object type=&quot;3&quot; unique_id=&quot;10003&quot;&gt;&lt;property id=&quot;20148&quot; value=&quot;5&quot;/&gt;&lt;property id=&quot;20300&quot; value=&quot;Slide 1&quot;/&gt;&lt;property id=&quot;20307&quot; value=&quot;256&quot;/&gt;&lt;/object&gt;&lt;object type=&quot;3&quot; unique_id=&quot;10004&quot;&gt;&lt;property id=&quot;20148&quot; value=&quot;5&quot;/&gt;&lt;property id=&quot;20300&quot; value=&quot;Slide 2&quot;/&gt;&lt;property id=&quot;20307&quot; value=&quot;258&quot;/&gt;&lt;/object&gt;&lt;object type=&quot;3&quot; unique_id=&quot;10014&quot;&gt;&lt;property id=&quot;20148&quot; value=&quot;5&quot;/&gt;&lt;property id=&quot;20300&quot; value=&quot;Slide 15&quot;/&gt;&lt;property id=&quot;20307&quot; value=&quot;267&quot;/&gt;&lt;/object&gt;&lt;object type=&quot;3&quot; unique_id=&quot;10270&quot;&gt;&lt;property id=&quot;20148&quot; value=&quot;5&quot;/&gt;&lt;property id=&quot;20300&quot; value=&quot;Slide 4&quot;/&gt;&lt;property id=&quot;20307&quot; value=&quot;271&quot;/&gt;&lt;/object&gt;&lt;object type=&quot;3&quot; unique_id=&quot;10436&quot;&gt;&lt;property id=&quot;20148&quot; value=&quot;5&quot;/&gt;&lt;property id=&quot;20300&quot; value=&quot;Slide 5&quot;/&gt;&lt;property id=&quot;20307&quot; value=&quot;272&quot;/&gt;&lt;/object&gt;&lt;object type=&quot;3&quot; unique_id=&quot;10437&quot;&gt;&lt;property id=&quot;20148&quot; value=&quot;5&quot;/&gt;&lt;property id=&quot;20300&quot; value=&quot;Slide 6&quot;/&gt;&lt;property id=&quot;20307&quot; value=&quot;273&quot;/&gt;&lt;/object&gt;&lt;object type=&quot;3&quot; unique_id=&quot;10438&quot;&gt;&lt;property id=&quot;20148&quot; value=&quot;5&quot;/&gt;&lt;property id=&quot;20300&quot; value=&quot;Slide 7&quot;/&gt;&lt;property id=&quot;20307&quot; value=&quot;274&quot;/&gt;&lt;/object&gt;&lt;object type=&quot;3&quot; unique_id=&quot;10535&quot;&gt;&lt;property id=&quot;20148&quot; value=&quot;5&quot;/&gt;&lt;property id=&quot;20300&quot; value=&quot;Slide 3&quot;/&gt;&lt;property id=&quot;20307&quot; value=&quot;275&quot;/&gt;&lt;/object&gt;&lt;object type=&quot;3&quot; unique_id=&quot;10536&quot;&gt;&lt;property id=&quot;20148&quot; value=&quot;5&quot;/&gt;&lt;property id=&quot;20300&quot; value=&quot;Slide 8&quot;/&gt;&lt;property id=&quot;20307&quot; value=&quot;276&quot;/&gt;&lt;/object&gt;&lt;object type=&quot;3&quot; unique_id=&quot;10633&quot;&gt;&lt;property id=&quot;20148&quot; value=&quot;5&quot;/&gt;&lt;property id=&quot;20300&quot; value=&quot;Slide 9&quot;/&gt;&lt;property id=&quot;20307&quot; value=&quot;279&quot;/&gt;&lt;/object&gt;&lt;object type=&quot;3&quot; unique_id=&quot;10808&quot;&gt;&lt;property id=&quot;20148&quot; value=&quot;5&quot;/&gt;&lt;property id=&quot;20300&quot; value=&quot;Slide 10&quot;/&gt;&lt;property id=&quot;20307&quot; value=&quot;280&quot;/&gt;&lt;/object&gt;&lt;object type=&quot;3&quot; unique_id=&quot;10809&quot;&gt;&lt;property id=&quot;20148&quot; value=&quot;5&quot;/&gt;&lt;property id=&quot;20300&quot; value=&quot;Slide 11&quot;/&gt;&lt;property id=&quot;20307&quot; value=&quot;281&quot;/&gt;&lt;/object&gt;&lt;object type=&quot;3&quot; unique_id=&quot;10810&quot;&gt;&lt;property id=&quot;20148&quot; value=&quot;5&quot;/&gt;&lt;property id=&quot;20300&quot; value=&quot;Slide 12&quot;/&gt;&lt;property id=&quot;20307&quot; value=&quot;282&quot;/&gt;&lt;/object&gt;&lt;object type=&quot;3&quot; unique_id=&quot;10893&quot;&gt;&lt;property id=&quot;20148&quot; value=&quot;5&quot;/&gt;&lt;property id=&quot;20300&quot; value=&quot;Slide 13&quot;/&gt;&lt;property id=&quot;20307&quot; value=&quot;283&quot;/&gt;&lt;/object&gt;&lt;object type=&quot;3&quot; unique_id=&quot;11043&quot;&gt;&lt;property id=&quot;20148&quot; value=&quot;5&quot;/&gt;&lt;property id=&quot;20300&quot; value=&quot;Slide 14&quot;/&gt;&lt;property id=&quot;20307&quot; value=&quot;285&quot;/&gt;&lt;/object&gt;&lt;/object&gt;&lt;object type=&quot;8&quot; unique_id=&quot;10034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681</TotalTime>
  <Words>456</Words>
  <Application>Microsoft Macintosh PowerPoint</Application>
  <PresentationFormat>On-screen Show (4:3)</PresentationFormat>
  <Paragraphs>55</Paragraphs>
  <Slides>8</Slides>
  <Notes>0</Notes>
  <HiddenSlides>0</HiddenSlides>
  <MMClips>2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8" baseType="lpstr">
      <vt:lpstr>.VnTime</vt:lpstr>
      <vt:lpstr>Arial</vt:lpstr>
      <vt:lpstr>Calibri</vt:lpstr>
      <vt:lpstr>inherit</vt:lpstr>
      <vt:lpstr>Times New Roman</vt:lpstr>
      <vt:lpstr>VnBangkok</vt:lpstr>
      <vt:lpstr>VNbritannic</vt:lpstr>
      <vt:lpstr>Office Theme</vt:lpstr>
      <vt:lpstr>Equation.DSMT4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Grizli777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DELL</dc:creator>
  <cp:lastModifiedBy>Microsoft Office User</cp:lastModifiedBy>
  <cp:revision>107</cp:revision>
  <dcterms:created xsi:type="dcterms:W3CDTF">2020-04-10T13:48:06Z</dcterms:created>
  <dcterms:modified xsi:type="dcterms:W3CDTF">2022-02-20T04:28:58Z</dcterms:modified>
</cp:coreProperties>
</file>